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8288000" cy="10287000"/>
  <p:notesSz cx="6858000" cy="9144000"/>
  <p:embeddedFontLst>
    <p:embeddedFont>
      <p:font typeface="Arial Bold" charset="1" panose="020B0802020202020204"/>
      <p:regular r:id="rId37"/>
    </p:embeddedFont>
    <p:embeddedFont>
      <p:font typeface="Arial" charset="1" panose="020B0502020202020204"/>
      <p:regular r:id="rId38"/>
    </p:embeddedFont>
    <p:embeddedFont>
      <p:font typeface="Public Sans Bold" charset="1" panose="00000000000000000000"/>
      <p:regular r:id="rId39"/>
    </p:embeddedFont>
    <p:embeddedFont>
      <p:font typeface="Cerebri Bold" charset="1" panose="000008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9.jpeg" Type="http://schemas.openxmlformats.org/officeDocument/2006/relationships/image"/><Relationship Id="rId4" Target="../media/VAGGxrXXsfM.mp4" Type="http://schemas.openxmlformats.org/officeDocument/2006/relationships/video"/><Relationship Id="rId5" Target="../media/VAGGxrXXsfM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0.jpeg" Type="http://schemas.openxmlformats.org/officeDocument/2006/relationships/image"/><Relationship Id="rId4" Target="../media/VAGG89nYggM.mp4" Type="http://schemas.openxmlformats.org/officeDocument/2006/relationships/video"/><Relationship Id="rId5" Target="../media/VAGG89nYggM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2.jpeg" Type="http://schemas.openxmlformats.org/officeDocument/2006/relationships/image"/><Relationship Id="rId4" Target="../media/VAGGl73EAUQ.mp4" Type="http://schemas.openxmlformats.org/officeDocument/2006/relationships/video"/><Relationship Id="rId5" Target="../media/VAGGl73EAUQ.mp4" Type="http://schemas.microsoft.com/office/2007/relationships/media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3.jpeg" Type="http://schemas.openxmlformats.org/officeDocument/2006/relationships/image"/><Relationship Id="rId4" Target="../media/VAGGlxlpnkk.mp4" Type="http://schemas.openxmlformats.org/officeDocument/2006/relationships/video"/><Relationship Id="rId5" Target="../media/VAGGlxlpnkk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4.jpeg" Type="http://schemas.openxmlformats.org/officeDocument/2006/relationships/image"/><Relationship Id="rId4" Target="../media/VAGG8li6GEI.mp4" Type="http://schemas.openxmlformats.org/officeDocument/2006/relationships/video"/><Relationship Id="rId5" Target="../media/VAGG8li6GEI.mp4" Type="http://schemas.microsoft.com/office/2007/relationships/media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7.jpeg" Type="http://schemas.openxmlformats.org/officeDocument/2006/relationships/image"/><Relationship Id="rId4" Target="../media/VAGHAEUICT4.mp4" Type="http://schemas.openxmlformats.org/officeDocument/2006/relationships/video"/><Relationship Id="rId5" Target="../media/VAGHAEUICT4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39.jpeg" Type="http://schemas.openxmlformats.org/officeDocument/2006/relationships/image"/><Relationship Id="rId4" Target="../media/VAGHAdYzQGc.mp4" Type="http://schemas.openxmlformats.org/officeDocument/2006/relationships/video"/><Relationship Id="rId5" Target="../media/VAGHAdYzQGc.mp4" Type="http://schemas.microsoft.com/office/2007/relationships/media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0.jpeg" Type="http://schemas.openxmlformats.org/officeDocument/2006/relationships/image"/><Relationship Id="rId4" Target="../media/VAGGyr4RrsE.mp4" Type="http://schemas.openxmlformats.org/officeDocument/2006/relationships/video"/><Relationship Id="rId5" Target="../media/VAGGyr4RrsE.mp4" Type="http://schemas.microsoft.com/office/2007/relationships/media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3.jpeg" Type="http://schemas.openxmlformats.org/officeDocument/2006/relationships/image"/><Relationship Id="rId4" Target="../media/VAGHLRNBRtU.mp4" Type="http://schemas.openxmlformats.org/officeDocument/2006/relationships/video"/><Relationship Id="rId5" Target="../media/VAGHLRNBRtU.mp4" Type="http://schemas.microsoft.com/office/2007/relationships/media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4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5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1.png" Type="http://schemas.openxmlformats.org/officeDocument/2006/relationships/image"/><Relationship Id="rId6" Target="../media/image42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8.jpeg" Type="http://schemas.openxmlformats.org/officeDocument/2006/relationships/image"/><Relationship Id="rId4" Target="../media/VAGG7Kg1Q_I.mp4" Type="http://schemas.openxmlformats.org/officeDocument/2006/relationships/video"/><Relationship Id="rId5" Target="../media/VAGG7Kg1Q_I.mp4" Type="http://schemas.microsoft.com/office/2007/relationships/media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49.jpeg" Type="http://schemas.openxmlformats.org/officeDocument/2006/relationships/image"/><Relationship Id="rId4" Target="../media/VAGHvTrOenY.mp4" Type="http://schemas.openxmlformats.org/officeDocument/2006/relationships/video"/><Relationship Id="rId5" Target="../media/VAGHvTrOenY.mp4" Type="http://schemas.microsoft.com/office/2007/relationships/media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jpeg" Type="http://schemas.openxmlformats.org/officeDocument/2006/relationships/image"/><Relationship Id="rId3" Target="../media/image5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jpeg" Type="http://schemas.openxmlformats.org/officeDocument/2006/relationships/image"/><Relationship Id="rId4" Target="../media/VAGGi0ClcME.mp4" Type="http://schemas.openxmlformats.org/officeDocument/2006/relationships/video"/><Relationship Id="rId5" Target="../media/VAGGi0ClcME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7.jpeg" Type="http://schemas.openxmlformats.org/officeDocument/2006/relationships/image"/><Relationship Id="rId4" Target="../media/VAGHLAvww4U.mp4" Type="http://schemas.openxmlformats.org/officeDocument/2006/relationships/video"/><Relationship Id="rId5" Target="../media/VAGHLAvww4U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8.jpeg" Type="http://schemas.openxmlformats.org/officeDocument/2006/relationships/image"/><Relationship Id="rId4" Target="../media/VAGHCpsnSNo.mp4" Type="http://schemas.openxmlformats.org/officeDocument/2006/relationships/video"/><Relationship Id="rId5" Target="../media/VAGHCpsnSNo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8482" y="627201"/>
            <a:ext cx="13757266" cy="1650516"/>
            <a:chOff x="0" y="0"/>
            <a:chExt cx="3623313" cy="4347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23313" cy="434704"/>
            </a:xfrm>
            <a:custGeom>
              <a:avLst/>
              <a:gdLst/>
              <a:ahLst/>
              <a:cxnLst/>
              <a:rect r="r" b="b" t="t" l="l"/>
              <a:pathLst>
                <a:path h="434704" w="3623313">
                  <a:moveTo>
                    <a:pt x="3623313" y="0"/>
                  </a:moveTo>
                  <a:lnTo>
                    <a:pt x="0" y="0"/>
                  </a:lnTo>
                  <a:lnTo>
                    <a:pt x="101600" y="217352"/>
                  </a:lnTo>
                  <a:lnTo>
                    <a:pt x="0" y="434704"/>
                  </a:lnTo>
                  <a:lnTo>
                    <a:pt x="3623313" y="434704"/>
                  </a:lnTo>
                  <a:lnTo>
                    <a:pt x="3521713" y="217352"/>
                  </a:lnTo>
                  <a:lnTo>
                    <a:pt x="3623313" y="0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88900" y="-38100"/>
              <a:ext cx="3445513" cy="472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69567" y="2706342"/>
            <a:ext cx="6152955" cy="615295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4" r="0" b="-2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756338" y="6504570"/>
            <a:ext cx="8182514" cy="817470"/>
            <a:chOff x="0" y="0"/>
            <a:chExt cx="1745831" cy="17441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45831" cy="174416"/>
            </a:xfrm>
            <a:custGeom>
              <a:avLst/>
              <a:gdLst/>
              <a:ahLst/>
              <a:cxnLst/>
              <a:rect r="r" b="b" t="t" l="l"/>
              <a:pathLst>
                <a:path h="174416" w="1745831">
                  <a:moveTo>
                    <a:pt x="87208" y="0"/>
                  </a:moveTo>
                  <a:lnTo>
                    <a:pt x="1658623" y="0"/>
                  </a:lnTo>
                  <a:cubicBezTo>
                    <a:pt x="1706787" y="0"/>
                    <a:pt x="1745831" y="39044"/>
                    <a:pt x="1745831" y="87208"/>
                  </a:cubicBezTo>
                  <a:lnTo>
                    <a:pt x="1745831" y="87208"/>
                  </a:lnTo>
                  <a:cubicBezTo>
                    <a:pt x="1745831" y="110337"/>
                    <a:pt x="1736643" y="132519"/>
                    <a:pt x="1720288" y="148874"/>
                  </a:cubicBezTo>
                  <a:cubicBezTo>
                    <a:pt x="1703933" y="165228"/>
                    <a:pt x="1681752" y="174416"/>
                    <a:pt x="1658623" y="174416"/>
                  </a:cubicBezTo>
                  <a:lnTo>
                    <a:pt x="87208" y="174416"/>
                  </a:lnTo>
                  <a:cubicBezTo>
                    <a:pt x="39044" y="174416"/>
                    <a:pt x="0" y="135372"/>
                    <a:pt x="0" y="87208"/>
                  </a:cubicBezTo>
                  <a:lnTo>
                    <a:pt x="0" y="87208"/>
                  </a:lnTo>
                  <a:cubicBezTo>
                    <a:pt x="0" y="39044"/>
                    <a:pt x="39044" y="0"/>
                    <a:pt x="87208" y="0"/>
                  </a:cubicBez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745831" cy="212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-90586">
            <a:off x="8305835" y="3348423"/>
            <a:ext cx="2422560" cy="792379"/>
          </a:xfrm>
          <a:custGeom>
            <a:avLst/>
            <a:gdLst/>
            <a:ahLst/>
            <a:cxnLst/>
            <a:rect r="r" b="b" t="t" l="l"/>
            <a:pathLst>
              <a:path h="792379" w="2422560">
                <a:moveTo>
                  <a:pt x="2422560" y="0"/>
                </a:moveTo>
                <a:lnTo>
                  <a:pt x="0" y="0"/>
                </a:lnTo>
                <a:lnTo>
                  <a:pt x="0" y="792379"/>
                </a:lnTo>
                <a:lnTo>
                  <a:pt x="2422560" y="792379"/>
                </a:lnTo>
                <a:lnTo>
                  <a:pt x="242256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95432" y="-9059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577803" y="0"/>
            <a:ext cx="2976447" cy="2905427"/>
            <a:chOff x="0" y="0"/>
            <a:chExt cx="783920" cy="7652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83920" cy="765215"/>
            </a:xfrm>
            <a:custGeom>
              <a:avLst/>
              <a:gdLst/>
              <a:ahLst/>
              <a:cxnLst/>
              <a:rect r="r" b="b" t="t" l="l"/>
              <a:pathLst>
                <a:path h="765215" w="783920">
                  <a:moveTo>
                    <a:pt x="391960" y="0"/>
                  </a:moveTo>
                  <a:lnTo>
                    <a:pt x="783920" y="382608"/>
                  </a:lnTo>
                  <a:lnTo>
                    <a:pt x="391960" y="765215"/>
                  </a:lnTo>
                  <a:lnTo>
                    <a:pt x="0" y="382608"/>
                  </a:lnTo>
                  <a:lnTo>
                    <a:pt x="39196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34736" y="93421"/>
              <a:ext cx="514448" cy="540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985818" y="8973597"/>
            <a:ext cx="3028399" cy="565638"/>
          </a:xfrm>
          <a:custGeom>
            <a:avLst/>
            <a:gdLst/>
            <a:ahLst/>
            <a:cxnLst/>
            <a:rect r="r" b="b" t="t" l="l"/>
            <a:pathLst>
              <a:path h="565638" w="3028399">
                <a:moveTo>
                  <a:pt x="0" y="0"/>
                </a:moveTo>
                <a:lnTo>
                  <a:pt x="3028399" y="0"/>
                </a:lnTo>
                <a:lnTo>
                  <a:pt x="3028399" y="565637"/>
                </a:lnTo>
                <a:lnTo>
                  <a:pt x="0" y="5656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76" t="-11378" r="0" b="-11378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72455" y="9005033"/>
            <a:ext cx="18143091" cy="1109696"/>
            <a:chOff x="0" y="0"/>
            <a:chExt cx="5219164" cy="31922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219164" cy="319223"/>
            </a:xfrm>
            <a:custGeom>
              <a:avLst/>
              <a:gdLst/>
              <a:ahLst/>
              <a:cxnLst/>
              <a:rect r="r" b="b" t="t" l="l"/>
              <a:pathLst>
                <a:path h="319223" w="5219164">
                  <a:moveTo>
                    <a:pt x="18775" y="0"/>
                  </a:moveTo>
                  <a:lnTo>
                    <a:pt x="5200388" y="0"/>
                  </a:lnTo>
                  <a:cubicBezTo>
                    <a:pt x="5210758" y="0"/>
                    <a:pt x="5219164" y="8406"/>
                    <a:pt x="5219164" y="18775"/>
                  </a:cubicBezTo>
                  <a:lnTo>
                    <a:pt x="5219164" y="300447"/>
                  </a:lnTo>
                  <a:cubicBezTo>
                    <a:pt x="5219164" y="305427"/>
                    <a:pt x="5217185" y="310202"/>
                    <a:pt x="5213664" y="313723"/>
                  </a:cubicBezTo>
                  <a:cubicBezTo>
                    <a:pt x="5210143" y="317245"/>
                    <a:pt x="5205368" y="319223"/>
                    <a:pt x="5200388" y="319223"/>
                  </a:cubicBezTo>
                  <a:lnTo>
                    <a:pt x="18775" y="319223"/>
                  </a:lnTo>
                  <a:cubicBezTo>
                    <a:pt x="8406" y="319223"/>
                    <a:pt x="0" y="310817"/>
                    <a:pt x="0" y="300447"/>
                  </a:cubicBezTo>
                  <a:lnTo>
                    <a:pt x="0" y="18775"/>
                  </a:lnTo>
                  <a:cubicBezTo>
                    <a:pt x="0" y="8406"/>
                    <a:pt x="8406" y="0"/>
                    <a:pt x="18775" y="0"/>
                  </a:cubicBezTo>
                  <a:close/>
                </a:path>
              </a:pathLst>
            </a:custGeom>
            <a:solidFill>
              <a:srgbClr val="FDFDFD"/>
            </a:solidFill>
            <a:ln w="76200" cap="rnd">
              <a:solidFill>
                <a:srgbClr val="9015DB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5219164" cy="357323"/>
            </a:xfrm>
            <a:prstGeom prst="rect">
              <a:avLst/>
            </a:prstGeom>
          </p:spPr>
          <p:txBody>
            <a:bodyPr anchor="ctr" rtlCol="false" tIns="46510" lIns="46510" bIns="46510" rIns="4651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787367" y="9192538"/>
            <a:ext cx="4189899" cy="750115"/>
          </a:xfrm>
          <a:custGeom>
            <a:avLst/>
            <a:gdLst/>
            <a:ahLst/>
            <a:cxnLst/>
            <a:rect r="r" b="b" t="t" l="l"/>
            <a:pathLst>
              <a:path h="750115" w="4189899">
                <a:moveTo>
                  <a:pt x="0" y="0"/>
                </a:moveTo>
                <a:lnTo>
                  <a:pt x="4189899" y="0"/>
                </a:lnTo>
                <a:lnTo>
                  <a:pt x="4189899" y="750114"/>
                </a:lnTo>
                <a:lnTo>
                  <a:pt x="0" y="7501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76" t="-14034" r="0" b="-14034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303549" y="9128615"/>
            <a:ext cx="2427573" cy="900076"/>
          </a:xfrm>
          <a:custGeom>
            <a:avLst/>
            <a:gdLst/>
            <a:ahLst/>
            <a:cxnLst/>
            <a:rect r="r" b="b" t="t" l="l"/>
            <a:pathLst>
              <a:path h="900076" w="2427573">
                <a:moveTo>
                  <a:pt x="0" y="0"/>
                </a:moveTo>
                <a:lnTo>
                  <a:pt x="2427573" y="0"/>
                </a:lnTo>
                <a:lnTo>
                  <a:pt x="2427573" y="900076"/>
                </a:lnTo>
                <a:lnTo>
                  <a:pt x="0" y="9000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45" t="0" r="-874" b="-3294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072784" y="545866"/>
            <a:ext cx="8888662" cy="174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08"/>
              </a:lnSpc>
              <a:spcBef>
                <a:spcPct val="0"/>
              </a:spcBef>
            </a:pPr>
            <a:r>
              <a:rPr lang="en-US" sz="9077">
                <a:solidFill>
                  <a:srgbClr val="F6F6F6"/>
                </a:solidFill>
                <a:latin typeface="Arial Bold"/>
                <a:ea typeface="Arial Bold"/>
                <a:cs typeface="Arial Bold"/>
                <a:sym typeface="Arial Bold"/>
              </a:rPr>
              <a:t>HOPE TO SKILL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22521" y="4313092"/>
            <a:ext cx="8243506" cy="125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83"/>
              </a:lnSpc>
            </a:pPr>
            <a:r>
              <a:rPr lang="en-US" sz="8436">
                <a:solidFill>
                  <a:srgbClr val="5E118D"/>
                </a:solidFill>
                <a:latin typeface="Arial Bold"/>
                <a:ea typeface="Arial Bold"/>
                <a:cs typeface="Arial Bold"/>
                <a:sym typeface="Arial Bold"/>
              </a:rPr>
              <a:t>Convolutional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832980" y="5241179"/>
            <a:ext cx="7105871" cy="993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69"/>
              </a:lnSpc>
            </a:pPr>
            <a:r>
              <a:rPr lang="en-US" sz="5557" spc="-211">
                <a:solidFill>
                  <a:srgbClr val="0E0C0C"/>
                </a:solidFill>
                <a:latin typeface="Arial Bold"/>
                <a:ea typeface="Arial Bold"/>
                <a:cs typeface="Arial Bold"/>
                <a:sym typeface="Arial Bold"/>
              </a:rPr>
              <a:t>Neural Network(CNN)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999091" y="6533387"/>
            <a:ext cx="7697008" cy="621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4"/>
              </a:lnSpc>
              <a:spcBef>
                <a:spcPct val="0"/>
              </a:spcBef>
            </a:pPr>
            <a:r>
              <a:rPr lang="en-US" sz="326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Artificial</a:t>
            </a:r>
            <a:r>
              <a:rPr lang="en-US" sz="3267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Intelligence Advance Course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415764" y="3329567"/>
            <a:ext cx="2202703" cy="538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1"/>
              </a:lnSpc>
              <a:spcBef>
                <a:spcPct val="0"/>
              </a:spcBef>
            </a:pPr>
            <a:r>
              <a:rPr lang="en-US" sz="2793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Lecture 28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4677" t="0" r="0" b="0"/>
          <a:stretch>
            <a:fillRect/>
          </a:stretch>
        </p:blipFill>
        <p:spPr>
          <a:xfrm flipH="false" flipV="false" rot="0">
            <a:off x="12065227" y="2838158"/>
            <a:ext cx="6222773" cy="74205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7812" y="3321243"/>
            <a:ext cx="9864685" cy="163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Applies filters to the input image to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</a:t>
            </a:r>
            <a:r>
              <a:rPr lang="en-US" sz="44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feature maps</a:t>
            </a:r>
            <a:r>
              <a:rPr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0135" y="603091"/>
            <a:ext cx="407408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Convolution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87812" y="5245293"/>
            <a:ext cx="11814929" cy="2428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45" indent="-485773" lvl="1">
              <a:lnSpc>
                <a:spcPts val="6299"/>
              </a:lnSpc>
              <a:buFont typeface="Arial"/>
              <a:buChar char="•"/>
            </a:pPr>
            <a:r>
              <a:rPr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Filters are small matrices that slide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44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the input image and </a:t>
            </a:r>
            <a:r>
              <a:rPr lang="en-US" sz="44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detect patterns</a:t>
            </a:r>
            <a:r>
              <a:rPr lang="en-US" sz="4499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955" t="839" r="8733" b="1138"/>
          <a:stretch>
            <a:fillRect/>
          </a:stretch>
        </p:blipFill>
        <p:spPr>
          <a:xfrm flipH="false" flipV="false" rot="0">
            <a:off x="6780258" y="2660034"/>
            <a:ext cx="10970356" cy="689482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54405" y="630370"/>
            <a:ext cx="308847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Stride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1954" y="2657255"/>
            <a:ext cx="5961851" cy="4518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in CNN determines the step size of the </a:t>
            </a:r>
            <a:r>
              <a:rPr lang="en-US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filter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it moves across the input data during the convolution operation,</a:t>
            </a:r>
            <a:r>
              <a:rPr lang="en-US" sz="3600">
                <a:solidFill>
                  <a:srgbClr val="FF313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affecting 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size and computational efficiency.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57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96848" y="5143500"/>
            <a:ext cx="13000942" cy="4892194"/>
          </a:xfrm>
          <a:custGeom>
            <a:avLst/>
            <a:gdLst/>
            <a:ahLst/>
            <a:cxnLst/>
            <a:rect r="r" b="b" t="t" l="l"/>
            <a:pathLst>
              <a:path h="4892194" w="13000942">
                <a:moveTo>
                  <a:pt x="0" y="0"/>
                </a:moveTo>
                <a:lnTo>
                  <a:pt x="13000941" y="0"/>
                </a:lnTo>
                <a:lnTo>
                  <a:pt x="13000941" y="4892194"/>
                </a:lnTo>
                <a:lnTo>
                  <a:pt x="0" y="48921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7477" y="634617"/>
            <a:ext cx="580701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Kernel/Filter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972119"/>
            <a:ext cx="11114626" cy="2722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319"/>
              </a:lnSpc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Kernels in CNNs are usually small </a:t>
            </a:r>
            <a:r>
              <a:rPr lang="en-US" sz="37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2D matrices</a:t>
            </a: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for </a:t>
            </a:r>
            <a:r>
              <a:rPr lang="en-US" sz="37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feature extraction</a:t>
            </a: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through convolution operations on input data, typically with dimensions in odd numbers.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26192" y="662933"/>
            <a:ext cx="7821725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Convolution Operation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3219" y="2241380"/>
            <a:ext cx="9734347" cy="279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each position, the </a:t>
            </a:r>
            <a:r>
              <a:rPr lang="en-US" sz="38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kernel</a:t>
            </a: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performs </a:t>
            </a:r>
            <a:r>
              <a:rPr lang="en-US" sz="38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el﻿ement-wise multiplication</a:t>
            </a: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corresponding part of the</a:t>
            </a:r>
            <a:r>
              <a:rPr lang="en-US" sz="3899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8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input data</a:t>
            </a: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covers.</a:t>
            </a: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337832"/>
            <a:ext cx="9343235" cy="211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42008" indent="-421004" lvl="1">
              <a:lnSpc>
                <a:spcPts val="5459"/>
              </a:lnSpc>
              <a:buFont typeface="Arial"/>
              <a:buChar char="•"/>
            </a:pP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Then, the results of these multiplications are </a:t>
            </a:r>
            <a:r>
              <a:rPr lang="en-US" sz="38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summed up</a:t>
            </a:r>
            <a:r>
              <a:rPr lang="en-US" sz="38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produce a single output pixel.</a:t>
            </a:r>
          </a:p>
        </p:txBody>
      </p: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8013" t="8674" r="4605" b="6169"/>
          <a:stretch>
            <a:fillRect/>
          </a:stretch>
        </p:blipFill>
        <p:spPr>
          <a:xfrm flipH="false" flipV="false" rot="0">
            <a:off x="10597566" y="3485483"/>
            <a:ext cx="7537747" cy="53627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69423" y="605557"/>
            <a:ext cx="682062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How Kernels Work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3464" y="4388612"/>
            <a:ext cx="7534454" cy="191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on an </a:t>
            </a:r>
            <a:r>
              <a:rPr lang="en-US" sz="35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(h, w, in_dims)</a:t>
            </a:r>
            <a:r>
              <a:rPr lang="en-US" sz="3500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 gives an </a:t>
            </a:r>
            <a:r>
              <a:rPr lang="en-US" sz="35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(h', w', out_dims)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feature map.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1909" r="302" b="1909"/>
          <a:stretch>
            <a:fillRect/>
          </a:stretch>
        </p:blipFill>
        <p:spPr>
          <a:xfrm flipH="false" flipV="false" rot="0">
            <a:off x="9018046" y="2224941"/>
            <a:ext cx="8588520" cy="73295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17593" r="3403" b="4096"/>
          <a:stretch>
            <a:fillRect/>
          </a:stretch>
        </p:blipFill>
        <p:spPr>
          <a:xfrm flipH="false" flipV="false" rot="0">
            <a:off x="435628" y="2338083"/>
            <a:ext cx="17416743" cy="794891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8175" y="664729"/>
            <a:ext cx="953246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Vertical Edge Detection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0344" y="1947180"/>
            <a:ext cx="13697324" cy="8153169"/>
          </a:xfrm>
          <a:custGeom>
            <a:avLst/>
            <a:gdLst/>
            <a:ahLst/>
            <a:cxnLst/>
            <a:rect r="r" b="b" t="t" l="l"/>
            <a:pathLst>
              <a:path h="8153169" w="13697324">
                <a:moveTo>
                  <a:pt x="0" y="0"/>
                </a:moveTo>
                <a:lnTo>
                  <a:pt x="13697324" y="0"/>
                </a:lnTo>
                <a:lnTo>
                  <a:pt x="13697324" y="8153169"/>
                </a:lnTo>
                <a:lnTo>
                  <a:pt x="0" y="8153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64729"/>
            <a:ext cx="792321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Edge Detection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88893" y="4817715"/>
            <a:ext cx="14777129" cy="5469285"/>
          </a:xfrm>
          <a:custGeom>
            <a:avLst/>
            <a:gdLst/>
            <a:ahLst/>
            <a:cxnLst/>
            <a:rect r="r" b="b" t="t" l="l"/>
            <a:pathLst>
              <a:path h="5469285" w="14777129">
                <a:moveTo>
                  <a:pt x="0" y="0"/>
                </a:moveTo>
                <a:lnTo>
                  <a:pt x="14777129" y="0"/>
                </a:lnTo>
                <a:lnTo>
                  <a:pt x="14777129" y="5469285"/>
                </a:lnTo>
                <a:lnTo>
                  <a:pt x="0" y="5469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955" r="0" b="-248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5360" y="658945"/>
            <a:ext cx="2928162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Depth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05170"/>
            <a:ext cx="16230600" cy="136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CNNs, each layer consists of </a:t>
            </a:r>
            <a:r>
              <a:rPr lang="en-US" sz="36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multiple filters</a:t>
            </a: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(kernels), each producing a separate feature map. The number of filters in a layer determines its </a:t>
            </a:r>
            <a:r>
              <a:rPr lang="en-US" sz="36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depth</a:t>
            </a: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340" y="-114513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0770" t="0" r="2611" b="8682"/>
          <a:stretch>
            <a:fillRect/>
          </a:stretch>
        </p:blipFill>
        <p:spPr>
          <a:xfrm flipH="false" flipV="false" rot="0">
            <a:off x="8464559" y="1743266"/>
            <a:ext cx="9823441" cy="751503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11379" y="546120"/>
            <a:ext cx="3305041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Padding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117351"/>
            <a:ext cx="8919686" cy="2604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 is a technique used to maintain the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spatial dimensions</a:t>
            </a:r>
            <a:r>
              <a:rPr lang="en-US" sz="3600">
                <a:solidFill>
                  <a:srgbClr val="FF313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the input image after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performing </a:t>
            </a:r>
            <a:r>
              <a:rPr lang="en-US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convolution operations</a:t>
            </a:r>
            <a:r>
              <a:rPr lang="en-US" sz="3600">
                <a:solidFill>
                  <a:srgbClr val="FF313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 feature map.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251316"/>
            <a:ext cx="10630512" cy="196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plain English, a padding is “a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piece of material</a:t>
            </a:r>
            <a:r>
              <a:rPr lang="en-US" sz="3600">
                <a:solidFill>
                  <a:srgbClr val="FF313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</a:t>
            </a:r>
            <a:r>
              <a:rPr lang="en-US" sz="36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protect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something or give it shape.”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19077" y="3360275"/>
            <a:ext cx="14849846" cy="5486375"/>
          </a:xfrm>
          <a:custGeom>
            <a:avLst/>
            <a:gdLst/>
            <a:ahLst/>
            <a:cxnLst/>
            <a:rect r="r" b="b" t="t" l="l"/>
            <a:pathLst>
              <a:path h="5486375" w="14849846">
                <a:moveTo>
                  <a:pt x="0" y="0"/>
                </a:moveTo>
                <a:lnTo>
                  <a:pt x="14849846" y="0"/>
                </a:lnTo>
                <a:lnTo>
                  <a:pt x="14849846" y="5486375"/>
                </a:lnTo>
                <a:lnTo>
                  <a:pt x="0" y="548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09" t="-81" r="0" b="-8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50201" y="640226"/>
            <a:ext cx="306985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Padding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68714" y="7450454"/>
            <a:ext cx="6437552" cy="1590612"/>
          </a:xfrm>
          <a:custGeom>
            <a:avLst/>
            <a:gdLst/>
            <a:ahLst/>
            <a:cxnLst/>
            <a:rect r="r" b="b" t="t" l="l"/>
            <a:pathLst>
              <a:path h="1590612" w="6437552">
                <a:moveTo>
                  <a:pt x="0" y="0"/>
                </a:moveTo>
                <a:lnTo>
                  <a:pt x="6437552" y="0"/>
                </a:lnTo>
                <a:lnTo>
                  <a:pt x="6437552" y="1590612"/>
                </a:lnTo>
                <a:lnTo>
                  <a:pt x="0" y="1590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86579" y="189819"/>
            <a:ext cx="5801421" cy="10097181"/>
          </a:xfrm>
          <a:custGeom>
            <a:avLst/>
            <a:gdLst/>
            <a:ahLst/>
            <a:cxnLst/>
            <a:rect r="r" b="b" t="t" l="l"/>
            <a:pathLst>
              <a:path h="10097181" w="5801421">
                <a:moveTo>
                  <a:pt x="0" y="0"/>
                </a:moveTo>
                <a:lnTo>
                  <a:pt x="5801421" y="0"/>
                </a:lnTo>
                <a:lnTo>
                  <a:pt x="5801421" y="10097181"/>
                </a:lnTo>
                <a:lnTo>
                  <a:pt x="0" y="1009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1807" t="0" r="-1714" b="-544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5130" y="795130"/>
            <a:ext cx="3713607" cy="4114800"/>
          </a:xfrm>
          <a:custGeom>
            <a:avLst/>
            <a:gdLst/>
            <a:ahLst/>
            <a:cxnLst/>
            <a:rect r="r" b="b" t="t" l="l"/>
            <a:pathLst>
              <a:path h="4114800" w="3713607">
                <a:moveTo>
                  <a:pt x="0" y="0"/>
                </a:moveTo>
                <a:lnTo>
                  <a:pt x="3713607" y="0"/>
                </a:lnTo>
                <a:lnTo>
                  <a:pt x="371360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5248" y="1810527"/>
            <a:ext cx="9814676" cy="4653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92"/>
              </a:lnSpc>
            </a:pPr>
            <a:r>
              <a:rPr lang="en-US" sz="4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Dedicated to my late Teacher, a</a:t>
            </a:r>
            <a:r>
              <a:rPr lang="en-US" sz="4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beacon of Knowledge.</a:t>
            </a:r>
          </a:p>
          <a:p>
            <a:pPr algn="l">
              <a:lnSpc>
                <a:spcPts val="5192"/>
              </a:lnSpc>
            </a:pPr>
          </a:p>
          <a:p>
            <a:pPr algn="l">
              <a:lnSpc>
                <a:spcPts val="5192"/>
              </a:lnSpc>
            </a:pPr>
            <a:r>
              <a:rPr lang="en-US" sz="4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Guidance shaped me; now I shape others through </a:t>
            </a:r>
          </a:p>
          <a:p>
            <a:pPr algn="l">
              <a:lnSpc>
                <a:spcPts val="5192"/>
              </a:lnSpc>
            </a:pPr>
            <a:r>
              <a:rPr lang="en-US" sz="4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free course.</a:t>
            </a:r>
          </a:p>
          <a:p>
            <a:pPr algn="l">
              <a:lnSpc>
                <a:spcPts val="490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435447" y="7763786"/>
            <a:ext cx="6104086" cy="58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91"/>
              </a:lnSpc>
              <a:spcBef>
                <a:spcPct val="0"/>
              </a:spcBef>
            </a:pPr>
            <a:r>
              <a:rPr lang="en-US" sz="3350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YOUR LEGACY LIVES ON!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0402" y="619272"/>
            <a:ext cx="827958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Types of Same Padding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361365" y="3375818"/>
            <a:ext cx="4734687" cy="1601447"/>
            <a:chOff x="0" y="0"/>
            <a:chExt cx="6312916" cy="213526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80975"/>
              <a:ext cx="6069076" cy="11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92743" indent="-496371" lvl="1">
                <a:lnSpc>
                  <a:spcPts val="643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59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Zero Padding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030512"/>
              <a:ext cx="6312916" cy="11047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992743" indent="-496371" lvl="1">
                <a:lnSpc>
                  <a:spcPts val="6437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598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Ones Padding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28700" y="2402270"/>
            <a:ext cx="16230600" cy="81153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9485" y="639615"/>
            <a:ext cx="5706705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Zero Padding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12674" y="624520"/>
            <a:ext cx="3248026" cy="1024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9"/>
              </a:lnSpc>
              <a:spcBef>
                <a:spcPct val="0"/>
              </a:spcBef>
            </a:pPr>
            <a:r>
              <a:rPr lang="en-US" sz="53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Pooling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982105" y="7965822"/>
            <a:ext cx="12754859" cy="672684"/>
            <a:chOff x="0" y="0"/>
            <a:chExt cx="17006478" cy="896912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7006478" cy="861652"/>
              <a:chOff x="0" y="0"/>
              <a:chExt cx="4228340" cy="214234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228340" cy="214234"/>
              </a:xfrm>
              <a:custGeom>
                <a:avLst/>
                <a:gdLst/>
                <a:ahLst/>
                <a:cxnLst/>
                <a:rect r="r" b="b" t="t" l="l"/>
                <a:pathLst>
                  <a:path h="214234" w="4228340">
                    <a:moveTo>
                      <a:pt x="33384" y="0"/>
                    </a:moveTo>
                    <a:lnTo>
                      <a:pt x="4194956" y="0"/>
                    </a:lnTo>
                    <a:cubicBezTo>
                      <a:pt x="4213394" y="0"/>
                      <a:pt x="4228340" y="14946"/>
                      <a:pt x="4228340" y="33384"/>
                    </a:cubicBezTo>
                    <a:lnTo>
                      <a:pt x="4228340" y="180850"/>
                    </a:lnTo>
                    <a:cubicBezTo>
                      <a:pt x="4228340" y="199287"/>
                      <a:pt x="4213394" y="214234"/>
                      <a:pt x="4194956" y="214234"/>
                    </a:cubicBezTo>
                    <a:lnTo>
                      <a:pt x="33384" y="214234"/>
                    </a:lnTo>
                    <a:cubicBezTo>
                      <a:pt x="14946" y="214234"/>
                      <a:pt x="0" y="199287"/>
                      <a:pt x="0" y="180850"/>
                    </a:cubicBezTo>
                    <a:lnTo>
                      <a:pt x="0" y="33384"/>
                    </a:lnTo>
                    <a:cubicBezTo>
                      <a:pt x="0" y="14946"/>
                      <a:pt x="14946" y="0"/>
                      <a:pt x="33384" y="0"/>
                    </a:cubicBezTo>
                    <a:close/>
                  </a:path>
                </a:pathLst>
              </a:custGeom>
              <a:solidFill>
                <a:srgbClr val="9015DB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9050"/>
                <a:ext cx="4228340" cy="233284"/>
              </a:xfrm>
              <a:prstGeom prst="rect">
                <a:avLst/>
              </a:prstGeom>
            </p:spPr>
            <p:txBody>
              <a:bodyPr anchor="ctr" rtlCol="false" tIns="40359" lIns="40359" bIns="40359" rIns="40359"/>
              <a:lstStyle/>
              <a:p>
                <a:pPr algn="ctr">
                  <a:lnSpc>
                    <a:spcPts val="248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1231100" y="-58892"/>
              <a:ext cx="14544278" cy="9558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507"/>
                </a:lnSpc>
                <a:spcBef>
                  <a:spcPct val="0"/>
                </a:spcBef>
              </a:pPr>
              <a:r>
                <a:rPr lang="en-US" sz="3933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Pooling</a:t>
              </a:r>
              <a:r>
                <a:rPr lang="en-US" sz="3933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</a:t>
              </a:r>
              <a:r>
                <a:rPr lang="en-US" sz="3933">
                  <a:solidFill>
                    <a:srgbClr val="EDEDED"/>
                  </a:solidFill>
                  <a:latin typeface="Arial Bold"/>
                  <a:ea typeface="Arial Bold"/>
                  <a:cs typeface="Arial Bold"/>
                  <a:sym typeface="Arial Bold"/>
                </a:rPr>
                <a:t>= Downsizing + Information Summary</a:t>
              </a:r>
            </a:p>
          </p:txBody>
        </p:sp>
      </p:grpSp>
      <p:pic>
        <p:nvPicPr>
          <p:cNvPr name="Picture 9" id="9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21487" t="12565" r="12056" b="11206"/>
          <a:stretch>
            <a:fillRect/>
          </a:stretch>
        </p:blipFill>
        <p:spPr>
          <a:xfrm flipH="false" flipV="false" rot="0">
            <a:off x="9875034" y="2145061"/>
            <a:ext cx="8370348" cy="540273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2219344"/>
            <a:ext cx="6918275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Simplifying Complex Data: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13666" y="3300749"/>
            <a:ext cx="8607623" cy="119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7"/>
              </a:lnSpc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 is like summarizing information, </a:t>
            </a:r>
          </a:p>
          <a:p>
            <a:pPr algn="l">
              <a:lnSpc>
                <a:spcPts val="4407"/>
              </a:lnSpc>
            </a:pPr>
            <a:r>
              <a:rPr lang="en-US" sz="37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keeping what's important.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2992" y="4674979"/>
            <a:ext cx="7555417" cy="824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19"/>
              </a:lnSpc>
              <a:spcBef>
                <a:spcPct val="0"/>
              </a:spcBef>
            </a:pPr>
            <a:r>
              <a:rPr lang="en-US" sz="42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Dimensionality Reduction: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3666" y="5990146"/>
            <a:ext cx="8187035" cy="1350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helps reduce the dimensionality </a:t>
            </a:r>
          </a:p>
          <a:p>
            <a:pPr algn="l">
              <a:lnSpc>
                <a:spcPts val="5039"/>
              </a:lnSpc>
            </a:pPr>
            <a:r>
              <a:rPr lang="en-US" sz="39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while retaining essential information.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679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38225" y="702438"/>
            <a:ext cx="11982965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Analogies to Understand Pooling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88361" y="2358343"/>
            <a:ext cx="10152566" cy="971811"/>
            <a:chOff x="0" y="0"/>
            <a:chExt cx="13536755" cy="1295748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9612297" y="306458"/>
              <a:ext cx="3924457" cy="989290"/>
            </a:xfrm>
            <a:custGeom>
              <a:avLst/>
              <a:gdLst/>
              <a:ahLst/>
              <a:cxnLst/>
              <a:rect r="r" b="b" t="t" l="l"/>
              <a:pathLst>
                <a:path h="989290" w="3924457">
                  <a:moveTo>
                    <a:pt x="3924458" y="0"/>
                  </a:moveTo>
                  <a:lnTo>
                    <a:pt x="0" y="0"/>
                  </a:lnTo>
                  <a:lnTo>
                    <a:pt x="0" y="989290"/>
                  </a:lnTo>
                  <a:lnTo>
                    <a:pt x="3924458" y="989290"/>
                  </a:lnTo>
                  <a:lnTo>
                    <a:pt x="3924458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-161925"/>
              <a:ext cx="9569698" cy="9550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39"/>
                </a:lnSpc>
                <a:spcBef>
                  <a:spcPct val="0"/>
                </a:spcBef>
              </a:pPr>
              <a:r>
                <a:rPr lang="en-US" sz="3956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Image Compression Analogy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144000" y="3654004"/>
            <a:ext cx="8124788" cy="1901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8"/>
              </a:lnSpc>
            </a:pP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 is like </a:t>
            </a:r>
            <a:r>
              <a:rPr lang="en-US" sz="3111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compressing</a:t>
            </a: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 image file. You lose some details, but the essential features are still there.</a:t>
            </a:r>
          </a:p>
          <a:p>
            <a:pPr algn="l">
              <a:lnSpc>
                <a:spcPts val="3608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5732095"/>
            <a:ext cx="8819937" cy="741968"/>
            <a:chOff x="0" y="0"/>
            <a:chExt cx="11759916" cy="989290"/>
          </a:xfrm>
        </p:grpSpPr>
        <p:sp>
          <p:nvSpPr>
            <p:cNvPr name="Freeform 9" id="9"/>
            <p:cNvSpPr/>
            <p:nvPr/>
          </p:nvSpPr>
          <p:spPr>
            <a:xfrm flipH="true" flipV="false" rot="0">
              <a:off x="7835459" y="0"/>
              <a:ext cx="3924457" cy="989290"/>
            </a:xfrm>
            <a:custGeom>
              <a:avLst/>
              <a:gdLst/>
              <a:ahLst/>
              <a:cxnLst/>
              <a:rect r="r" b="b" t="t" l="l"/>
              <a:pathLst>
                <a:path h="989290" w="3924457">
                  <a:moveTo>
                    <a:pt x="3924457" y="0"/>
                  </a:moveTo>
                  <a:lnTo>
                    <a:pt x="0" y="0"/>
                  </a:lnTo>
                  <a:lnTo>
                    <a:pt x="0" y="989290"/>
                  </a:lnTo>
                  <a:lnTo>
                    <a:pt x="3924457" y="989290"/>
                  </a:lnTo>
                  <a:lnTo>
                    <a:pt x="3924457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-152400"/>
              <a:ext cx="7682082" cy="935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2"/>
                </a:lnSpc>
                <a:spcBef>
                  <a:spcPct val="0"/>
                </a:spcBef>
              </a:pPr>
              <a:r>
                <a:rPr lang="en-US" sz="388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Teacher Analogy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387786" y="6807438"/>
            <a:ext cx="9900214" cy="2253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0103" indent="-325051" lvl="1">
              <a:lnSpc>
                <a:spcPts val="3492"/>
              </a:lnSpc>
              <a:buFont typeface="Arial"/>
              <a:buChar char="•"/>
            </a:pPr>
            <a:r>
              <a:rPr lang="en-US" sz="30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Imagine a teacher </a:t>
            </a:r>
            <a:r>
              <a:rPr lang="en-US" sz="3011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summarizing a chapter.</a:t>
            </a:r>
            <a:r>
              <a:rPr lang="en-US" sz="30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They highlight the key points (max pooling) or give an overall summary (average pooling), making it easier for students to remember the main ideas.</a:t>
            </a:r>
          </a:p>
          <a:p>
            <a:pPr algn="l" marL="0" indent="0" lvl="0">
              <a:lnSpc>
                <a:spcPts val="349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10705"/>
          <a:stretch>
            <a:fillRect/>
          </a:stretch>
        </p:blipFill>
        <p:spPr>
          <a:xfrm flipH="false" flipV="false" rot="0">
            <a:off x="1828800" y="2344937"/>
            <a:ext cx="14630400" cy="734857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60842" y="629070"/>
            <a:ext cx="629153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Types of Pooling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23957" y="5579232"/>
            <a:ext cx="10097968" cy="4252908"/>
          </a:xfrm>
          <a:custGeom>
            <a:avLst/>
            <a:gdLst/>
            <a:ahLst/>
            <a:cxnLst/>
            <a:rect r="r" b="b" t="t" l="l"/>
            <a:pathLst>
              <a:path h="4252908" w="10097968">
                <a:moveTo>
                  <a:pt x="0" y="0"/>
                </a:moveTo>
                <a:lnTo>
                  <a:pt x="10097968" y="0"/>
                </a:lnTo>
                <a:lnTo>
                  <a:pt x="10097968" y="4252908"/>
                </a:lnTo>
                <a:lnTo>
                  <a:pt x="0" y="4252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0882" y="2057099"/>
            <a:ext cx="3302347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Max Pooling: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4971" y="3303519"/>
            <a:ext cx="7164586" cy="23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15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Selects the </a:t>
            </a:r>
            <a:r>
              <a:rPr lang="en-US" sz="35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maximum value</a:t>
            </a:r>
            <a:r>
              <a:rPr lang="en-US" sz="3500">
                <a:solidFill>
                  <a:srgbClr val="FF313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a</a:t>
            </a:r>
          </a:p>
          <a:p>
            <a:pPr algn="l">
              <a:lnSpc>
                <a:spcPts val="4515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of values. Think of it as choosing</a:t>
            </a:r>
          </a:p>
          <a:p>
            <a:pPr algn="l">
              <a:lnSpc>
                <a:spcPts val="4515"/>
              </a:lnSpc>
            </a:pPr>
            <a:r>
              <a:rPr lang="en-US" sz="3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most important feature.</a:t>
            </a:r>
          </a:p>
          <a:p>
            <a:pPr algn="l">
              <a:lnSpc>
                <a:spcPts val="451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60842" y="629070"/>
            <a:ext cx="629153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Types of Pooling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35945" y="2435145"/>
            <a:ext cx="4689670" cy="1363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59"/>
              </a:lnSpc>
            </a:pPr>
            <a:r>
              <a:rPr lang="en-US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Average Pooling: </a:t>
            </a:r>
          </a:p>
          <a:p>
            <a:pPr algn="l">
              <a:lnSpc>
                <a:spcPts val="515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203254" y="3583178"/>
            <a:ext cx="8183166" cy="1560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4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Computes the </a:t>
            </a:r>
            <a:r>
              <a:rPr lang="en-US" sz="34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average of a set of values</a:t>
            </a:r>
            <a:r>
              <a:rPr lang="en-US" sz="3400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>
              <a:lnSpc>
                <a:spcPts val="3944"/>
              </a:lnSpc>
            </a:pPr>
            <a:r>
              <a:rPr lang="en-US" sz="3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smooths out the representation.</a:t>
            </a:r>
          </a:p>
          <a:p>
            <a:pPr algn="l">
              <a:lnSpc>
                <a:spcPts val="3944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7191896" y="5143500"/>
            <a:ext cx="10712079" cy="4509111"/>
          </a:xfrm>
          <a:custGeom>
            <a:avLst/>
            <a:gdLst/>
            <a:ahLst/>
            <a:cxnLst/>
            <a:rect r="r" b="b" t="t" l="l"/>
            <a:pathLst>
              <a:path h="4509111" w="10712079">
                <a:moveTo>
                  <a:pt x="0" y="0"/>
                </a:moveTo>
                <a:lnTo>
                  <a:pt x="10712079" y="0"/>
                </a:lnTo>
                <a:lnTo>
                  <a:pt x="10712079" y="4509111"/>
                </a:lnTo>
                <a:lnTo>
                  <a:pt x="0" y="45091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0842" y="629070"/>
            <a:ext cx="629153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Types of Pooling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87164" y="669810"/>
            <a:ext cx="1036080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Advantages of Max Pooling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01730" y="2415518"/>
            <a:ext cx="16557570" cy="1801497"/>
            <a:chOff x="0" y="0"/>
            <a:chExt cx="22076760" cy="240199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257733" y="0"/>
              <a:ext cx="8175543" cy="2013228"/>
            </a:xfrm>
            <a:custGeom>
              <a:avLst/>
              <a:gdLst/>
              <a:ahLst/>
              <a:cxnLst/>
              <a:rect r="r" b="b" t="t" l="l"/>
              <a:pathLst>
                <a:path h="2013228" w="8175543">
                  <a:moveTo>
                    <a:pt x="0" y="0"/>
                  </a:moveTo>
                  <a:lnTo>
                    <a:pt x="8175543" y="0"/>
                  </a:lnTo>
                  <a:lnTo>
                    <a:pt x="8175543" y="2013228"/>
                  </a:lnTo>
                  <a:lnTo>
                    <a:pt x="0" y="201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true" flipV="false" rot="0">
              <a:off x="8424007" y="3690"/>
              <a:ext cx="3924457" cy="989290"/>
            </a:xfrm>
            <a:custGeom>
              <a:avLst/>
              <a:gdLst/>
              <a:ahLst/>
              <a:cxnLst/>
              <a:rect r="r" b="b" t="t" l="l"/>
              <a:pathLst>
                <a:path h="989290" w="3924457">
                  <a:moveTo>
                    <a:pt x="3924458" y="0"/>
                  </a:moveTo>
                  <a:lnTo>
                    <a:pt x="0" y="0"/>
                  </a:lnTo>
                  <a:lnTo>
                    <a:pt x="0" y="989291"/>
                  </a:lnTo>
                  <a:lnTo>
                    <a:pt x="3924458" y="989291"/>
                  </a:lnTo>
                  <a:lnTo>
                    <a:pt x="3924458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345936"/>
              <a:ext cx="8175543" cy="9901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792"/>
                </a:lnSpc>
                <a:spcBef>
                  <a:spcPct val="0"/>
                </a:spcBef>
              </a:pPr>
              <a:r>
                <a:rPr lang="en-US" sz="413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Feature Retention: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566974" y="949464"/>
              <a:ext cx="9509787" cy="14525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  <a:r>
                <a:rPr lang="en-US" sz="351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Keeps</a:t>
              </a:r>
              <a:r>
                <a:rPr lang="en-US" sz="351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dominant features</a:t>
              </a:r>
              <a:r>
                <a:rPr lang="en-US" sz="351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intact.</a:t>
              </a:r>
            </a:p>
            <a:p>
              <a:pPr algn="l">
                <a:lnSpc>
                  <a:spcPts val="4072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77639" y="4227394"/>
            <a:ext cx="15805106" cy="2247014"/>
            <a:chOff x="0" y="0"/>
            <a:chExt cx="21073475" cy="29960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75543" cy="2013228"/>
            </a:xfrm>
            <a:custGeom>
              <a:avLst/>
              <a:gdLst/>
              <a:ahLst/>
              <a:cxnLst/>
              <a:rect r="r" b="b" t="t" l="l"/>
              <a:pathLst>
                <a:path h="2013228" w="8175543">
                  <a:moveTo>
                    <a:pt x="0" y="0"/>
                  </a:moveTo>
                  <a:lnTo>
                    <a:pt x="8175543" y="0"/>
                  </a:lnTo>
                  <a:lnTo>
                    <a:pt x="8175543" y="2013228"/>
                  </a:lnTo>
                  <a:lnTo>
                    <a:pt x="0" y="201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true" flipV="false" rot="0">
              <a:off x="8166275" y="3572"/>
              <a:ext cx="3924457" cy="989290"/>
            </a:xfrm>
            <a:custGeom>
              <a:avLst/>
              <a:gdLst/>
              <a:ahLst/>
              <a:cxnLst/>
              <a:rect r="r" b="b" t="t" l="l"/>
              <a:pathLst>
                <a:path h="989290" w="3924457">
                  <a:moveTo>
                    <a:pt x="3924457" y="0"/>
                  </a:moveTo>
                  <a:lnTo>
                    <a:pt x="0" y="0"/>
                  </a:lnTo>
                  <a:lnTo>
                    <a:pt x="0" y="989290"/>
                  </a:lnTo>
                  <a:lnTo>
                    <a:pt x="3924457" y="989290"/>
                  </a:lnTo>
                  <a:lnTo>
                    <a:pt x="3924457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35729" y="485003"/>
              <a:ext cx="7682082" cy="935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2"/>
                </a:lnSpc>
                <a:spcBef>
                  <a:spcPct val="0"/>
                </a:spcBef>
              </a:pPr>
              <a:r>
                <a:rPr lang="en-US" sz="388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Translation Invariance: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332428" y="982811"/>
              <a:ext cx="8741046" cy="2013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50"/>
                </a:lnSpc>
              </a:pPr>
              <a:r>
                <a:rPr lang="en-US" sz="331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Recognizes features regardless of</a:t>
              </a:r>
              <a:r>
                <a:rPr lang="en-US" sz="3319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exact location</a:t>
              </a:r>
              <a:r>
                <a:rPr lang="en-US" sz="3319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</a:p>
            <a:p>
              <a:pPr algn="l" marL="0" indent="0" lvl="0">
                <a:lnSpc>
                  <a:spcPts val="385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77639" y="6042115"/>
            <a:ext cx="16381661" cy="2290364"/>
            <a:chOff x="0" y="0"/>
            <a:chExt cx="21842215" cy="30538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75543" cy="2013228"/>
            </a:xfrm>
            <a:custGeom>
              <a:avLst/>
              <a:gdLst/>
              <a:ahLst/>
              <a:cxnLst/>
              <a:rect r="r" b="b" t="t" l="l"/>
              <a:pathLst>
                <a:path h="2013228" w="8175543">
                  <a:moveTo>
                    <a:pt x="0" y="0"/>
                  </a:moveTo>
                  <a:lnTo>
                    <a:pt x="8175543" y="0"/>
                  </a:lnTo>
                  <a:lnTo>
                    <a:pt x="8175543" y="2013228"/>
                  </a:lnTo>
                  <a:lnTo>
                    <a:pt x="0" y="20132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true" flipV="false" rot="0">
              <a:off x="8166275" y="3453"/>
              <a:ext cx="3924457" cy="989290"/>
            </a:xfrm>
            <a:custGeom>
              <a:avLst/>
              <a:gdLst/>
              <a:ahLst/>
              <a:cxnLst/>
              <a:rect r="r" b="b" t="t" l="l"/>
              <a:pathLst>
                <a:path h="989290" w="3924457">
                  <a:moveTo>
                    <a:pt x="3924457" y="0"/>
                  </a:moveTo>
                  <a:lnTo>
                    <a:pt x="0" y="0"/>
                  </a:lnTo>
                  <a:lnTo>
                    <a:pt x="0" y="989290"/>
                  </a:lnTo>
                  <a:lnTo>
                    <a:pt x="3924457" y="989290"/>
                  </a:lnTo>
                  <a:lnTo>
                    <a:pt x="3924457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35729" y="396624"/>
              <a:ext cx="7682082" cy="9351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42"/>
                </a:lnSpc>
                <a:spcBef>
                  <a:spcPct val="0"/>
                </a:spcBef>
              </a:pPr>
              <a:r>
                <a:rPr lang="en-US" sz="3887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Dimension Reduction: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2331800" y="915487"/>
              <a:ext cx="9510415" cy="21383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2"/>
                </a:lnSpc>
              </a:pPr>
              <a:r>
                <a:rPr lang="en-US" sz="351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Reduces data size</a:t>
              </a:r>
              <a:r>
                <a:rPr lang="en-US" sz="351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providing efficiency.</a:t>
              </a:r>
            </a:p>
            <a:p>
              <a:pPr algn="l" marL="0" indent="0" lvl="0">
                <a:lnSpc>
                  <a:spcPts val="4072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17947" y="4928860"/>
            <a:ext cx="14652107" cy="514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297907" y="655913"/>
            <a:ext cx="16739327" cy="95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Convolutional Neural Network (CNN)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7688" y="2659503"/>
            <a:ext cx="8658969" cy="173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1" indent="-399416" lvl="1">
              <a:lnSpc>
                <a:spcPts val="4366"/>
              </a:lnSpc>
              <a:buFont typeface="Arial"/>
              <a:buChar char="•"/>
            </a:pPr>
            <a:r>
              <a:rPr lang="en-US" sz="37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CNNs</a:t>
            </a:r>
            <a:r>
              <a:rPr lang="en-US" sz="3700">
                <a:solidFill>
                  <a:srgbClr val="FF3131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  <a:r>
              <a:rPr lang="en-US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 a type of </a:t>
            </a:r>
            <a:r>
              <a:rPr lang="en-US" sz="37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Neural Networks</a:t>
            </a:r>
          </a:p>
          <a:p>
            <a:pPr algn="l">
              <a:lnSpc>
                <a:spcPts val="4366"/>
              </a:lnSpc>
            </a:pPr>
            <a:r>
              <a:rPr lang="en-US" sz="3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inspired by how our brain processes</a:t>
            </a:r>
          </a:p>
          <a:p>
            <a:pPr algn="l">
              <a:lnSpc>
                <a:spcPts val="4366"/>
              </a:lnSpc>
            </a:pPr>
            <a:r>
              <a:rPr lang="en-US" sz="3700">
                <a:solidFill>
                  <a:srgbClr val="FF313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370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visual information.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96657" y="2659503"/>
            <a:ext cx="9140309" cy="1733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4365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They're </a:t>
            </a:r>
            <a:r>
              <a:rPr lang="en-US" sz="36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specialized</a:t>
            </a:r>
            <a:r>
              <a:rPr lang="en-US" sz="3699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understanding </a:t>
            </a: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3699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r>
              <a:rPr lang="en-US" sz="36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images</a:t>
            </a:r>
            <a:r>
              <a:rPr lang="en-US" sz="3699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making them powerful tools in </a:t>
            </a:r>
          </a:p>
          <a:p>
            <a:pPr algn="l">
              <a:lnSpc>
                <a:spcPts val="4365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image analysis, recognition, and more.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23125" r="0" b="25842"/>
          <a:stretch>
            <a:fillRect/>
          </a:stretch>
        </p:blipFill>
        <p:spPr>
          <a:xfrm flipH="false" flipV="false" rot="0">
            <a:off x="0" y="2922782"/>
            <a:ext cx="18288000" cy="540523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537204" y="641764"/>
            <a:ext cx="582111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EBF5FE"/>
                </a:solidFill>
                <a:latin typeface="Arial Bold"/>
                <a:ea typeface="Arial Bold"/>
                <a:cs typeface="Arial Bold"/>
                <a:sym typeface="Arial Bold"/>
              </a:rPr>
              <a:t>CNN Architecture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91280" y="3610258"/>
            <a:ext cx="3297287" cy="3398104"/>
            <a:chOff x="0" y="0"/>
            <a:chExt cx="4396382" cy="453080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6792" r="0" b="16792"/>
            <a:stretch>
              <a:fillRect/>
            </a:stretch>
          </p:blipFill>
          <p:spPr>
            <a:xfrm flipH="false" flipV="false">
              <a:off x="0" y="0"/>
              <a:ext cx="4396382" cy="453080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5531394" y="3610258"/>
            <a:ext cx="3297287" cy="3398104"/>
            <a:chOff x="0" y="0"/>
            <a:chExt cx="4396382" cy="453080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1483" t="0" r="1483" b="0"/>
            <a:stretch>
              <a:fillRect/>
            </a:stretch>
          </p:blipFill>
          <p:spPr>
            <a:xfrm flipH="false" flipV="false">
              <a:off x="0" y="0"/>
              <a:ext cx="4396382" cy="453080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9467337" y="3610258"/>
            <a:ext cx="3297287" cy="3398104"/>
            <a:chOff x="0" y="0"/>
            <a:chExt cx="4396382" cy="4530805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1483" t="0" r="1483" b="0"/>
            <a:stretch>
              <a:fillRect/>
            </a:stretch>
          </p:blipFill>
          <p:spPr>
            <a:xfrm flipH="false" flipV="false">
              <a:off x="0" y="0"/>
              <a:ext cx="4396382" cy="4530805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1591280" y="6421855"/>
            <a:ext cx="3297287" cy="899012"/>
            <a:chOff x="0" y="0"/>
            <a:chExt cx="1190248" cy="32452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0248" cy="324524"/>
            </a:xfrm>
            <a:custGeom>
              <a:avLst/>
              <a:gdLst/>
              <a:ahLst/>
              <a:cxnLst/>
              <a:rect r="r" b="b" t="t" l="l"/>
              <a:pathLst>
                <a:path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31394" y="6421855"/>
            <a:ext cx="3297287" cy="899012"/>
            <a:chOff x="0" y="0"/>
            <a:chExt cx="1190248" cy="32452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0248" cy="324524"/>
            </a:xfrm>
            <a:custGeom>
              <a:avLst/>
              <a:gdLst/>
              <a:ahLst/>
              <a:cxnLst/>
              <a:rect r="r" b="b" t="t" l="l"/>
              <a:pathLst>
                <a:path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67337" y="6421855"/>
            <a:ext cx="3297287" cy="899012"/>
            <a:chOff x="0" y="0"/>
            <a:chExt cx="1190248" cy="32452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0248" cy="324524"/>
            </a:xfrm>
            <a:custGeom>
              <a:avLst/>
              <a:gdLst/>
              <a:ahLst/>
              <a:cxnLst/>
              <a:rect r="r" b="b" t="t" l="l"/>
              <a:pathLst>
                <a:path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399433" y="3610258"/>
            <a:ext cx="3297287" cy="3491403"/>
            <a:chOff x="0" y="0"/>
            <a:chExt cx="4396382" cy="4655204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5"/>
            <a:srcRect l="2976" t="0" r="2976" b="0"/>
            <a:stretch>
              <a:fillRect/>
            </a:stretch>
          </p:blipFill>
          <p:spPr>
            <a:xfrm flipH="false" flipV="false">
              <a:off x="0" y="0"/>
              <a:ext cx="4396382" cy="4655204"/>
            </a:xfrm>
            <a:prstGeom prst="rect">
              <a:avLst/>
            </a:prstGeom>
          </p:spPr>
        </p:pic>
      </p:grpSp>
      <p:grpSp>
        <p:nvGrpSpPr>
          <p:cNvPr name="Group 19" id="19"/>
          <p:cNvGrpSpPr/>
          <p:nvPr/>
        </p:nvGrpSpPr>
        <p:grpSpPr>
          <a:xfrm rot="0">
            <a:off x="13399433" y="6421855"/>
            <a:ext cx="3297287" cy="899012"/>
            <a:chOff x="0" y="0"/>
            <a:chExt cx="1190248" cy="32452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90248" cy="324524"/>
            </a:xfrm>
            <a:custGeom>
              <a:avLst/>
              <a:gdLst/>
              <a:ahLst/>
              <a:cxnLst/>
              <a:rect r="r" b="b" t="t" l="l"/>
              <a:pathLst>
                <a:path h="324524" w="1190248">
                  <a:moveTo>
                    <a:pt x="0" y="0"/>
                  </a:moveTo>
                  <a:lnTo>
                    <a:pt x="1190248" y="0"/>
                  </a:lnTo>
                  <a:lnTo>
                    <a:pt x="1190248" y="324524"/>
                  </a:lnTo>
                  <a:lnTo>
                    <a:pt x="0" y="324524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1190248" cy="391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2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8621077"/>
            <a:ext cx="18288000" cy="1150247"/>
            <a:chOff x="0" y="0"/>
            <a:chExt cx="24384000" cy="153366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7947457" y="0"/>
              <a:ext cx="4070116" cy="760207"/>
            </a:xfrm>
            <a:custGeom>
              <a:avLst/>
              <a:gdLst/>
              <a:ahLst/>
              <a:cxnLst/>
              <a:rect r="r" b="b" t="t" l="l"/>
              <a:pathLst>
                <a:path h="760207" w="4070116">
                  <a:moveTo>
                    <a:pt x="0" y="0"/>
                  </a:moveTo>
                  <a:lnTo>
                    <a:pt x="4070117" y="0"/>
                  </a:lnTo>
                  <a:lnTo>
                    <a:pt x="4070117" y="760207"/>
                  </a:lnTo>
                  <a:lnTo>
                    <a:pt x="0" y="760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176" t="-11378" r="0" b="-11378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0" y="42251"/>
              <a:ext cx="24384000" cy="1491412"/>
              <a:chOff x="0" y="0"/>
              <a:chExt cx="5219164" cy="319223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5219164" cy="319223"/>
              </a:xfrm>
              <a:custGeom>
                <a:avLst/>
                <a:gdLst/>
                <a:ahLst/>
                <a:cxnLst/>
                <a:rect r="r" b="b" t="t" l="l"/>
                <a:pathLst>
                  <a:path h="319223" w="5219164">
                    <a:moveTo>
                      <a:pt x="18627" y="0"/>
                    </a:moveTo>
                    <a:lnTo>
                      <a:pt x="5200537" y="0"/>
                    </a:lnTo>
                    <a:cubicBezTo>
                      <a:pt x="5210824" y="0"/>
                      <a:pt x="5219164" y="8339"/>
                      <a:pt x="5219164" y="18627"/>
                    </a:cubicBezTo>
                    <a:lnTo>
                      <a:pt x="5219164" y="300596"/>
                    </a:lnTo>
                    <a:cubicBezTo>
                      <a:pt x="5219164" y="310883"/>
                      <a:pt x="5210824" y="319223"/>
                      <a:pt x="5200537" y="319223"/>
                    </a:cubicBezTo>
                    <a:lnTo>
                      <a:pt x="18627" y="319223"/>
                    </a:lnTo>
                    <a:cubicBezTo>
                      <a:pt x="8339" y="319223"/>
                      <a:pt x="0" y="310883"/>
                      <a:pt x="0" y="300596"/>
                    </a:cubicBezTo>
                    <a:lnTo>
                      <a:pt x="0" y="18627"/>
                    </a:lnTo>
                    <a:cubicBezTo>
                      <a:pt x="0" y="8339"/>
                      <a:pt x="8339" y="0"/>
                      <a:pt x="18627" y="0"/>
                    </a:cubicBezTo>
                    <a:close/>
                  </a:path>
                </a:pathLst>
              </a:custGeom>
              <a:solidFill>
                <a:srgbClr val="FDFDFD"/>
              </a:solidFill>
              <a:ln w="76200" cap="rnd">
                <a:solidFill>
                  <a:srgbClr val="AF3CFF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5219164" cy="357323"/>
              </a:xfrm>
              <a:prstGeom prst="rect">
                <a:avLst/>
              </a:prstGeom>
            </p:spPr>
            <p:txBody>
              <a:bodyPr anchor="ctr" rtlCol="false" tIns="46882" lIns="46882" bIns="46882" rIns="46882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960830" y="294253"/>
              <a:ext cx="5631151" cy="1008141"/>
            </a:xfrm>
            <a:custGeom>
              <a:avLst/>
              <a:gdLst/>
              <a:ahLst/>
              <a:cxnLst/>
              <a:rect r="r" b="b" t="t" l="l"/>
              <a:pathLst>
                <a:path h="1008141" w="5631151">
                  <a:moveTo>
                    <a:pt x="0" y="0"/>
                  </a:moveTo>
                  <a:lnTo>
                    <a:pt x="5631151" y="0"/>
                  </a:lnTo>
                  <a:lnTo>
                    <a:pt x="5631151" y="1008141"/>
                  </a:lnTo>
                  <a:lnTo>
                    <a:pt x="0" y="1008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176" t="-14034" r="0" b="-14034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0470328" y="208342"/>
              <a:ext cx="3262616" cy="1209686"/>
            </a:xfrm>
            <a:custGeom>
              <a:avLst/>
              <a:gdLst/>
              <a:ahLst/>
              <a:cxnLst/>
              <a:rect r="r" b="b" t="t" l="l"/>
              <a:pathLst>
                <a:path h="1209686" w="3262616">
                  <a:moveTo>
                    <a:pt x="0" y="0"/>
                  </a:moveTo>
                  <a:lnTo>
                    <a:pt x="3262615" y="0"/>
                  </a:lnTo>
                  <a:lnTo>
                    <a:pt x="3262615" y="1209687"/>
                  </a:lnTo>
                  <a:lnTo>
                    <a:pt x="0" y="12096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545" t="0" r="-874" b="-3294"/>
              </a:stretch>
            </a:blipFill>
          </p:spPr>
        </p:sp>
      </p:grpSp>
      <p:sp>
        <p:nvSpPr>
          <p:cNvPr name="AutoShape 29" id="29"/>
          <p:cNvSpPr/>
          <p:nvPr/>
        </p:nvSpPr>
        <p:spPr>
          <a:xfrm flipV="true">
            <a:off x="12263205" y="1165800"/>
            <a:ext cx="5780259" cy="0"/>
          </a:xfrm>
          <a:prstGeom prst="line">
            <a:avLst/>
          </a:prstGeom>
          <a:ln cap="flat" w="47625">
            <a:solidFill>
              <a:srgbClr val="AF3CFF">
                <a:alpha val="4274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359526" y="1141988"/>
            <a:ext cx="5878897" cy="0"/>
          </a:xfrm>
          <a:prstGeom prst="line">
            <a:avLst/>
          </a:prstGeom>
          <a:ln cap="flat" w="47625">
            <a:solidFill>
              <a:srgbClr val="AF3CFF">
                <a:alpha val="42745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6225421" y="560922"/>
            <a:ext cx="6037784" cy="1257381"/>
            <a:chOff x="0" y="0"/>
            <a:chExt cx="1590198" cy="33116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590198" cy="331162"/>
            </a:xfrm>
            <a:custGeom>
              <a:avLst/>
              <a:gdLst/>
              <a:ahLst/>
              <a:cxnLst/>
              <a:rect r="r" b="b" t="t" l="l"/>
              <a:pathLst>
                <a:path h="331162" w="1590198">
                  <a:moveTo>
                    <a:pt x="1590198" y="0"/>
                  </a:moveTo>
                  <a:lnTo>
                    <a:pt x="0" y="0"/>
                  </a:lnTo>
                  <a:lnTo>
                    <a:pt x="101600" y="165581"/>
                  </a:lnTo>
                  <a:lnTo>
                    <a:pt x="0" y="331162"/>
                  </a:lnTo>
                  <a:lnTo>
                    <a:pt x="1590198" y="331162"/>
                  </a:lnTo>
                  <a:lnTo>
                    <a:pt x="1488598" y="165581"/>
                  </a:lnTo>
                  <a:lnTo>
                    <a:pt x="1590198" y="0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88900" y="-38100"/>
              <a:ext cx="1412398" cy="3692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-14511">
            <a:off x="6827872" y="735180"/>
            <a:ext cx="4631641" cy="763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94"/>
              </a:lnSpc>
              <a:spcBef>
                <a:spcPct val="0"/>
              </a:spcBef>
            </a:pPr>
            <a:r>
              <a:rPr lang="en-US" sz="4067">
                <a:solidFill>
                  <a:srgbClr val="EBF5FE"/>
                </a:solidFill>
                <a:latin typeface="Arial Bold"/>
                <a:ea typeface="Arial Bold"/>
                <a:cs typeface="Arial Bold"/>
                <a:sym typeface="Arial Bold"/>
              </a:rPr>
              <a:t> AI INSTRUCTORS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50331" y="6614522"/>
            <a:ext cx="3179185" cy="42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Dr.Irfan Malik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592827" y="6604997"/>
            <a:ext cx="3179185" cy="45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237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Dr.Sheraz Naseer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24465" y="6631032"/>
            <a:ext cx="3179185" cy="427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87"/>
              </a:lnSpc>
            </a:pPr>
            <a:r>
              <a:rPr lang="en-US" sz="227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Dr.Shazia Saqib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517099" y="6604997"/>
            <a:ext cx="3179185" cy="453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7"/>
              </a:lnSpc>
            </a:pPr>
            <a:r>
              <a:rPr lang="en-US" sz="237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M.Haris Tariq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800003"/>
            <a:ext cx="18288000" cy="1917749"/>
            <a:chOff x="0" y="0"/>
            <a:chExt cx="4816593" cy="5050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05086"/>
            </a:xfrm>
            <a:custGeom>
              <a:avLst/>
              <a:gdLst/>
              <a:ahLst/>
              <a:cxnLst/>
              <a:rect r="r" b="b" t="t" l="l"/>
              <a:pathLst>
                <a:path h="50508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05086"/>
                  </a:lnTo>
                  <a:lnTo>
                    <a:pt x="0" y="505086"/>
                  </a:ln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543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163168" y="704802"/>
            <a:ext cx="13961664" cy="201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Object Recognition Process at a Glance from Pixel to Detection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2163168" y="2717752"/>
            <a:ext cx="12906541" cy="7382008"/>
          </a:xfrm>
          <a:custGeom>
            <a:avLst/>
            <a:gdLst/>
            <a:ahLst/>
            <a:cxnLst/>
            <a:rect r="r" b="b" t="t" l="l"/>
            <a:pathLst>
              <a:path h="7382008" w="12906541">
                <a:moveTo>
                  <a:pt x="0" y="0"/>
                </a:moveTo>
                <a:lnTo>
                  <a:pt x="12906541" y="0"/>
                </a:lnTo>
                <a:lnTo>
                  <a:pt x="12906541" y="7382008"/>
                </a:lnTo>
                <a:lnTo>
                  <a:pt x="0" y="7382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8" t="-2947" r="-648" b="-3316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3882868" y="2950688"/>
            <a:ext cx="4424641" cy="4385624"/>
            <a:chOff x="0" y="0"/>
            <a:chExt cx="820031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0031" cy="812800"/>
            </a:xfrm>
            <a:custGeom>
              <a:avLst/>
              <a:gdLst/>
              <a:ahLst/>
              <a:cxnLst/>
              <a:rect r="r" b="b" t="t" l="l"/>
              <a:pathLst>
                <a:path h="812800" w="820031">
                  <a:moveTo>
                    <a:pt x="273491" y="793731"/>
                  </a:moveTo>
                  <a:cubicBezTo>
                    <a:pt x="315532" y="805245"/>
                    <a:pt x="363327" y="812800"/>
                    <a:pt x="410236" y="812800"/>
                  </a:cubicBezTo>
                  <a:cubicBezTo>
                    <a:pt x="457147" y="812800"/>
                    <a:pt x="502286" y="806323"/>
                    <a:pt x="543884" y="794809"/>
                  </a:cubicBezTo>
                  <a:cubicBezTo>
                    <a:pt x="544770" y="794450"/>
                    <a:pt x="545655" y="794450"/>
                    <a:pt x="546540" y="794090"/>
                  </a:cubicBezTo>
                  <a:cubicBezTo>
                    <a:pt x="702757" y="748035"/>
                    <a:pt x="817819" y="626421"/>
                    <a:pt x="820031" y="484298"/>
                  </a:cubicBezTo>
                  <a:lnTo>
                    <a:pt x="820031" y="0"/>
                  </a:lnTo>
                  <a:lnTo>
                    <a:pt x="0" y="0"/>
                  </a:lnTo>
                  <a:lnTo>
                    <a:pt x="0" y="483939"/>
                  </a:lnTo>
                  <a:cubicBezTo>
                    <a:pt x="2213" y="627140"/>
                    <a:pt x="115504" y="748755"/>
                    <a:pt x="273491" y="793731"/>
                  </a:cubicBezTo>
                  <a:close/>
                </a:path>
              </a:pathLst>
            </a:custGeom>
            <a:solidFill>
              <a:srgbClr val="AF3CFF">
                <a:alpha val="55686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20031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06523" y="5787959"/>
            <a:ext cx="7381477" cy="4499041"/>
            <a:chOff x="0" y="0"/>
            <a:chExt cx="4282440" cy="26101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82440" cy="2610165"/>
            </a:xfrm>
            <a:custGeom>
              <a:avLst/>
              <a:gdLst/>
              <a:ahLst/>
              <a:cxnLst/>
              <a:rect r="r" b="b" t="t" l="l"/>
              <a:pathLst>
                <a:path h="2610165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305083"/>
                  </a:lnTo>
                  <a:lnTo>
                    <a:pt x="1070610" y="2610165"/>
                  </a:lnTo>
                  <a:lnTo>
                    <a:pt x="3211830" y="2610165"/>
                  </a:lnTo>
                  <a:lnTo>
                    <a:pt x="4282440" y="1305083"/>
                  </a:lnTo>
                  <a:close/>
                </a:path>
              </a:pathLst>
            </a:custGeom>
            <a:blipFill>
              <a:blip r:embed="rId2"/>
              <a:stretch>
                <a:fillRect l="0" t="-73127" r="0" b="-7312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906523" y="5787959"/>
            <a:ext cx="7381477" cy="4499041"/>
            <a:chOff x="0" y="0"/>
            <a:chExt cx="4282440" cy="26101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82440" cy="2610165"/>
            </a:xfrm>
            <a:custGeom>
              <a:avLst/>
              <a:gdLst/>
              <a:ahLst/>
              <a:cxnLst/>
              <a:rect r="r" b="b" t="t" l="l"/>
              <a:pathLst>
                <a:path h="2610165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305083"/>
                  </a:lnTo>
                  <a:lnTo>
                    <a:pt x="1070610" y="2610165"/>
                  </a:lnTo>
                  <a:lnTo>
                    <a:pt x="3211830" y="2610165"/>
                  </a:lnTo>
                  <a:lnTo>
                    <a:pt x="4282440" y="1305083"/>
                  </a:lnTo>
                  <a:close/>
                </a:path>
              </a:pathLst>
            </a:custGeom>
            <a:blipFill>
              <a:blip r:embed="rId3">
                <a:alphaModFix amt="35000"/>
              </a:blip>
              <a:stretch>
                <a:fillRect l="-4298" t="0" r="-4298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906523" y="0"/>
            <a:ext cx="7381477" cy="4499041"/>
            <a:chOff x="0" y="0"/>
            <a:chExt cx="4282440" cy="261016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282440" cy="2610165"/>
            </a:xfrm>
            <a:custGeom>
              <a:avLst/>
              <a:gdLst/>
              <a:ahLst/>
              <a:cxnLst/>
              <a:rect r="r" b="b" t="t" l="l"/>
              <a:pathLst>
                <a:path h="2610165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305083"/>
                  </a:lnTo>
                  <a:lnTo>
                    <a:pt x="1070610" y="2610165"/>
                  </a:lnTo>
                  <a:lnTo>
                    <a:pt x="3211830" y="2610165"/>
                  </a:lnTo>
                  <a:lnTo>
                    <a:pt x="4282440" y="1305083"/>
                  </a:lnTo>
                  <a:close/>
                </a:path>
              </a:pathLst>
            </a:custGeom>
            <a:blipFill>
              <a:blip r:embed="rId2"/>
              <a:stretch>
                <a:fillRect l="0" t="-73127" r="0" b="-73127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1556993" y="0"/>
            <a:ext cx="6080536" cy="4499041"/>
            <a:chOff x="0" y="0"/>
            <a:chExt cx="812800" cy="6013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01398"/>
            </a:xfrm>
            <a:custGeom>
              <a:avLst/>
              <a:gdLst/>
              <a:ahLst/>
              <a:cxnLst/>
              <a:rect r="r" b="b" t="t" l="l"/>
              <a:pathLst>
                <a:path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3028647" y="477509"/>
            <a:ext cx="6331819" cy="10727076"/>
            <a:chOff x="0" y="0"/>
            <a:chExt cx="635000" cy="107578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" cy="1075788"/>
            </a:xfrm>
            <a:custGeom>
              <a:avLst/>
              <a:gdLst/>
              <a:ahLst/>
              <a:cxnLst/>
              <a:rect r="r" b="b" t="t" l="l"/>
              <a:pathLst>
                <a:path h="1075788" w="635000">
                  <a:moveTo>
                    <a:pt x="635000" y="0"/>
                  </a:moveTo>
                  <a:lnTo>
                    <a:pt x="635000" y="961488"/>
                  </a:lnTo>
                  <a:lnTo>
                    <a:pt x="317500" y="1075788"/>
                  </a:lnTo>
                  <a:lnTo>
                    <a:pt x="0" y="961488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EBF5FE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35000" cy="9995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556993" y="5787959"/>
            <a:ext cx="6080536" cy="4499041"/>
            <a:chOff x="0" y="0"/>
            <a:chExt cx="812800" cy="60139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01398"/>
            </a:xfrm>
            <a:custGeom>
              <a:avLst/>
              <a:gdLst/>
              <a:ahLst/>
              <a:cxnLst/>
              <a:rect r="r" b="b" t="t" l="l"/>
              <a:pathLst>
                <a:path h="601398" w="812800">
                  <a:moveTo>
                    <a:pt x="812800" y="300699"/>
                  </a:moveTo>
                  <a:lnTo>
                    <a:pt x="609600" y="601398"/>
                  </a:lnTo>
                  <a:lnTo>
                    <a:pt x="203200" y="601398"/>
                  </a:lnTo>
                  <a:lnTo>
                    <a:pt x="0" y="300699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00699"/>
                  </a:lnTo>
                  <a:close/>
                </a:path>
              </a:pathLst>
            </a:custGeom>
            <a:solidFill>
              <a:srgbClr val="9015DB">
                <a:alpha val="4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-28575"/>
              <a:ext cx="584200" cy="629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204150" y="355052"/>
            <a:ext cx="6944612" cy="1664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17"/>
              </a:lnSpc>
              <a:spcBef>
                <a:spcPct val="0"/>
              </a:spcBef>
            </a:pPr>
            <a:r>
              <a:rPr lang="en-US" sz="8726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Home Work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39238" y="4274503"/>
            <a:ext cx="952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55645" y="3249229"/>
            <a:ext cx="9877823" cy="4974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2"/>
              </a:lnSpc>
            </a:pPr>
            <a:r>
              <a:rPr lang="en-US" sz="55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Practice the given code using different hyperparameters (epochs, learning rate and batch size) and different numbers of Layers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69036" y="1424361"/>
            <a:ext cx="6518964" cy="7833939"/>
          </a:xfrm>
          <a:custGeom>
            <a:avLst/>
            <a:gdLst/>
            <a:ahLst/>
            <a:cxnLst/>
            <a:rect r="r" b="b" t="t" l="l"/>
            <a:pathLst>
              <a:path h="7833939" w="6518964">
                <a:moveTo>
                  <a:pt x="0" y="0"/>
                </a:moveTo>
                <a:lnTo>
                  <a:pt x="6518964" y="0"/>
                </a:lnTo>
                <a:lnTo>
                  <a:pt x="6518964" y="7833939"/>
                </a:lnTo>
                <a:lnTo>
                  <a:pt x="0" y="78339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58790" t="0" r="-5463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77422" y="617875"/>
            <a:ext cx="8999146" cy="1030384"/>
            <a:chOff x="0" y="0"/>
            <a:chExt cx="11998861" cy="137384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998861" cy="1373845"/>
              <a:chOff x="0" y="0"/>
              <a:chExt cx="2370145" cy="27137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70145" cy="271377"/>
              </a:xfrm>
              <a:custGeom>
                <a:avLst/>
                <a:gdLst/>
                <a:ahLst/>
                <a:cxnLst/>
                <a:rect r="r" b="b" t="t" l="l"/>
                <a:pathLst>
                  <a:path h="271377" w="2370145">
                    <a:moveTo>
                      <a:pt x="12044" y="0"/>
                    </a:moveTo>
                    <a:lnTo>
                      <a:pt x="2358101" y="0"/>
                    </a:lnTo>
                    <a:cubicBezTo>
                      <a:pt x="2364753" y="0"/>
                      <a:pt x="2370145" y="5392"/>
                      <a:pt x="2370145" y="12044"/>
                    </a:cubicBezTo>
                    <a:lnTo>
                      <a:pt x="2370145" y="259333"/>
                    </a:lnTo>
                    <a:cubicBezTo>
                      <a:pt x="2370145" y="265984"/>
                      <a:pt x="2364753" y="271377"/>
                      <a:pt x="2358101" y="271377"/>
                    </a:cubicBezTo>
                    <a:lnTo>
                      <a:pt x="12044" y="271377"/>
                    </a:lnTo>
                    <a:cubicBezTo>
                      <a:pt x="5392" y="271377"/>
                      <a:pt x="0" y="265984"/>
                      <a:pt x="0" y="259333"/>
                    </a:cubicBezTo>
                    <a:lnTo>
                      <a:pt x="0" y="12044"/>
                    </a:lnTo>
                    <a:cubicBezTo>
                      <a:pt x="0" y="5392"/>
                      <a:pt x="5392" y="0"/>
                      <a:pt x="12044" y="0"/>
                    </a:cubicBezTo>
                    <a:close/>
                  </a:path>
                </a:pathLst>
              </a:custGeom>
              <a:solidFill>
                <a:srgbClr val="9015DB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70145" cy="30947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2624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757120" y="-18985"/>
              <a:ext cx="10264985" cy="12117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Previous Lecture Topics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3889" y="1512479"/>
            <a:ext cx="347066" cy="347066"/>
          </a:xfrm>
          <a:custGeom>
            <a:avLst/>
            <a:gdLst/>
            <a:ahLst/>
            <a:cxnLst/>
            <a:rect r="r" b="b" t="t" l="l"/>
            <a:pathLst>
              <a:path h="347066" w="347066">
                <a:moveTo>
                  <a:pt x="0" y="0"/>
                </a:moveTo>
                <a:lnTo>
                  <a:pt x="347065" y="0"/>
                </a:lnTo>
                <a:lnTo>
                  <a:pt x="347065" y="347066"/>
                </a:lnTo>
                <a:lnTo>
                  <a:pt x="0" y="34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686640" y="2248874"/>
            <a:ext cx="14689703" cy="1546228"/>
            <a:chOff x="0" y="0"/>
            <a:chExt cx="19586270" cy="206163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86270" cy="2061638"/>
            </a:xfrm>
            <a:custGeom>
              <a:avLst/>
              <a:gdLst/>
              <a:ahLst/>
              <a:cxnLst/>
              <a:rect r="r" b="b" t="t" l="l"/>
              <a:pathLst>
                <a:path h="2061638" w="19586270">
                  <a:moveTo>
                    <a:pt x="0" y="0"/>
                  </a:moveTo>
                  <a:lnTo>
                    <a:pt x="19586270" y="0"/>
                  </a:lnTo>
                  <a:lnTo>
                    <a:pt x="19586270" y="2061638"/>
                  </a:lnTo>
                  <a:lnTo>
                    <a:pt x="0" y="206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620" r="0" b="-7946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2405734" y="347366"/>
              <a:ext cx="1222008" cy="1205730"/>
              <a:chOff x="0" y="0"/>
              <a:chExt cx="881227" cy="86948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81227" cy="869488"/>
              </a:xfrm>
              <a:custGeom>
                <a:avLst/>
                <a:gdLst/>
                <a:ahLst/>
                <a:cxnLst/>
                <a:rect r="r" b="b" t="t" l="l"/>
                <a:pathLst>
                  <a:path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</p:spPr>
            <p:txBody>
              <a:bodyPr anchor="ctr" rtlCol="false" tIns="83103" lIns="83103" bIns="83103" rIns="83103"/>
              <a:lstStyle/>
              <a:p>
                <a:pPr algn="ctr">
                  <a:lnSpc>
                    <a:spcPts val="4024"/>
                  </a:lnSpc>
                </a:pPr>
                <a:r>
                  <a:rPr lang="en-US" sz="2874">
                    <a:solidFill>
                      <a:srgbClr val="FFFFFF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01</a:t>
                </a: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981405" y="373019"/>
              <a:ext cx="11849222" cy="936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38"/>
                </a:lnSpc>
                <a:spcBef>
                  <a:spcPct val="0"/>
                </a:spcBef>
              </a:pPr>
              <a:r>
                <a:rPr lang="en-US" sz="3884">
                  <a:solidFill>
                    <a:srgbClr val="10101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Limitations of Simple </a:t>
              </a:r>
              <a:r>
                <a:rPr lang="en-US" sz="3884">
                  <a:solidFill>
                    <a:srgbClr val="10101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Neural Network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686640" y="3795102"/>
            <a:ext cx="14689703" cy="1546228"/>
            <a:chOff x="0" y="0"/>
            <a:chExt cx="19586270" cy="20616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586270" cy="2061638"/>
            </a:xfrm>
            <a:custGeom>
              <a:avLst/>
              <a:gdLst/>
              <a:ahLst/>
              <a:cxnLst/>
              <a:rect r="r" b="b" t="t" l="l"/>
              <a:pathLst>
                <a:path h="2061638" w="19586270">
                  <a:moveTo>
                    <a:pt x="0" y="0"/>
                  </a:moveTo>
                  <a:lnTo>
                    <a:pt x="19586270" y="0"/>
                  </a:lnTo>
                  <a:lnTo>
                    <a:pt x="19586270" y="2061638"/>
                  </a:lnTo>
                  <a:lnTo>
                    <a:pt x="0" y="206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620" r="0" b="-7946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2405734" y="347366"/>
              <a:ext cx="1222008" cy="1205730"/>
              <a:chOff x="0" y="0"/>
              <a:chExt cx="881227" cy="869488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81227" cy="869488"/>
              </a:xfrm>
              <a:custGeom>
                <a:avLst/>
                <a:gdLst/>
                <a:ahLst/>
                <a:cxnLst/>
                <a:rect r="r" b="b" t="t" l="l"/>
                <a:pathLst>
                  <a:path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</p:spPr>
            <p:txBody>
              <a:bodyPr anchor="ctr" rtlCol="false" tIns="63366" lIns="63366" bIns="63366" rIns="63366"/>
              <a:lstStyle/>
              <a:p>
                <a:pPr algn="ctr">
                  <a:lnSpc>
                    <a:spcPts val="4024"/>
                  </a:lnSpc>
                </a:pPr>
                <a:r>
                  <a:rPr lang="en-US" sz="2874">
                    <a:solidFill>
                      <a:srgbClr val="FFFFFF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02</a:t>
                </a: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3981405" y="558419"/>
              <a:ext cx="6290379" cy="936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38"/>
                </a:lnSpc>
                <a:spcBef>
                  <a:spcPct val="0"/>
                </a:spcBef>
              </a:pPr>
              <a:r>
                <a:rPr lang="en-US" sz="3884">
                  <a:solidFill>
                    <a:srgbClr val="10101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Introduction to</a:t>
              </a:r>
              <a:r>
                <a:rPr lang="en-US" sz="3884">
                  <a:solidFill>
                    <a:srgbClr val="10101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 CNN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-686640" y="5341331"/>
            <a:ext cx="14689703" cy="1546228"/>
            <a:chOff x="0" y="0"/>
            <a:chExt cx="19586270" cy="20616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9586270" cy="2061638"/>
            </a:xfrm>
            <a:custGeom>
              <a:avLst/>
              <a:gdLst/>
              <a:ahLst/>
              <a:cxnLst/>
              <a:rect r="r" b="b" t="t" l="l"/>
              <a:pathLst>
                <a:path h="2061638" w="19586270">
                  <a:moveTo>
                    <a:pt x="0" y="0"/>
                  </a:moveTo>
                  <a:lnTo>
                    <a:pt x="19586270" y="0"/>
                  </a:lnTo>
                  <a:lnTo>
                    <a:pt x="19586270" y="2061638"/>
                  </a:lnTo>
                  <a:lnTo>
                    <a:pt x="0" y="206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620" r="0" b="-7946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2405734" y="347366"/>
              <a:ext cx="1222008" cy="1205730"/>
              <a:chOff x="0" y="0"/>
              <a:chExt cx="881227" cy="869488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81227" cy="869488"/>
              </a:xfrm>
              <a:custGeom>
                <a:avLst/>
                <a:gdLst/>
                <a:ahLst/>
                <a:cxnLst/>
                <a:rect r="r" b="b" t="t" l="l"/>
                <a:pathLst>
                  <a:path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</p:spPr>
            <p:txBody>
              <a:bodyPr anchor="ctr" rtlCol="false" tIns="83103" lIns="83103" bIns="83103" rIns="83103"/>
              <a:lstStyle/>
              <a:p>
                <a:pPr algn="ctr">
                  <a:lnSpc>
                    <a:spcPts val="4024"/>
                  </a:lnSpc>
                </a:pPr>
                <a:r>
                  <a:rPr lang="en-US" sz="2874">
                    <a:solidFill>
                      <a:srgbClr val="FFFFFF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03</a:t>
                </a: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3882633" y="495371"/>
              <a:ext cx="6614274" cy="936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38"/>
                </a:lnSpc>
                <a:spcBef>
                  <a:spcPct val="0"/>
                </a:spcBef>
              </a:pPr>
              <a:r>
                <a:rPr lang="en-US" sz="3884">
                  <a:solidFill>
                    <a:srgbClr val="10101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Images and Features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-686640" y="6887559"/>
            <a:ext cx="14689703" cy="1546228"/>
            <a:chOff x="0" y="0"/>
            <a:chExt cx="19586270" cy="206163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9586270" cy="2061638"/>
            </a:xfrm>
            <a:custGeom>
              <a:avLst/>
              <a:gdLst/>
              <a:ahLst/>
              <a:cxnLst/>
              <a:rect r="r" b="b" t="t" l="l"/>
              <a:pathLst>
                <a:path h="2061638" w="19586270">
                  <a:moveTo>
                    <a:pt x="0" y="0"/>
                  </a:moveTo>
                  <a:lnTo>
                    <a:pt x="19586270" y="0"/>
                  </a:lnTo>
                  <a:lnTo>
                    <a:pt x="19586270" y="2061638"/>
                  </a:lnTo>
                  <a:lnTo>
                    <a:pt x="0" y="2061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9620" r="0" b="-7946"/>
              </a:stretch>
            </a:blipFill>
          </p:spPr>
        </p:sp>
        <p:grpSp>
          <p:nvGrpSpPr>
            <p:cNvPr name="Group 29" id="29"/>
            <p:cNvGrpSpPr/>
            <p:nvPr/>
          </p:nvGrpSpPr>
          <p:grpSpPr>
            <a:xfrm rot="0">
              <a:off x="2405734" y="347366"/>
              <a:ext cx="1222008" cy="1205730"/>
              <a:chOff x="0" y="0"/>
              <a:chExt cx="881227" cy="869488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81227" cy="869488"/>
              </a:xfrm>
              <a:custGeom>
                <a:avLst/>
                <a:gdLst/>
                <a:ahLst/>
                <a:cxnLst/>
                <a:rect r="r" b="b" t="t" l="l"/>
                <a:pathLst>
                  <a:path h="869488" w="881227">
                    <a:moveTo>
                      <a:pt x="440614" y="0"/>
                    </a:moveTo>
                    <a:cubicBezTo>
                      <a:pt x="197269" y="0"/>
                      <a:pt x="0" y="194642"/>
                      <a:pt x="0" y="434744"/>
                    </a:cubicBezTo>
                    <a:cubicBezTo>
                      <a:pt x="0" y="674847"/>
                      <a:pt x="197269" y="869488"/>
                      <a:pt x="440614" y="869488"/>
                    </a:cubicBezTo>
                    <a:cubicBezTo>
                      <a:pt x="683958" y="869488"/>
                      <a:pt x="881227" y="674847"/>
                      <a:pt x="881227" y="434744"/>
                    </a:cubicBezTo>
                    <a:cubicBezTo>
                      <a:pt x="881227" y="194642"/>
                      <a:pt x="683958" y="0"/>
                      <a:pt x="440614" y="0"/>
                    </a:cubicBezTo>
                    <a:close/>
                  </a:path>
                </a:pathLst>
              </a:custGeom>
              <a:solidFill>
                <a:srgbClr val="9015DB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82615" y="24365"/>
                <a:ext cx="715997" cy="763609"/>
              </a:xfrm>
              <a:prstGeom prst="rect">
                <a:avLst/>
              </a:prstGeom>
            </p:spPr>
            <p:txBody>
              <a:bodyPr anchor="ctr" rtlCol="false" tIns="63366" lIns="63366" bIns="63366" rIns="63366"/>
              <a:lstStyle/>
              <a:p>
                <a:pPr algn="ctr">
                  <a:lnSpc>
                    <a:spcPts val="4024"/>
                  </a:lnSpc>
                </a:pPr>
                <a:r>
                  <a:rPr lang="en-US" sz="2874">
                    <a:solidFill>
                      <a:srgbClr val="FFFFFF"/>
                    </a:solidFill>
                    <a:latin typeface="Cerebri Bold"/>
                    <a:ea typeface="Cerebri Bold"/>
                    <a:cs typeface="Cerebri Bold"/>
                    <a:sym typeface="Cerebri Bold"/>
                  </a:rPr>
                  <a:t>04</a:t>
                </a: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3882633" y="551072"/>
              <a:ext cx="6515501" cy="9369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38"/>
                </a:lnSpc>
                <a:spcBef>
                  <a:spcPct val="0"/>
                </a:spcBef>
              </a:pPr>
              <a:r>
                <a:rPr lang="en-US" sz="3884">
                  <a:solidFill>
                    <a:srgbClr val="10101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Kernel, Convolution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37729" y="3899738"/>
            <a:ext cx="7170807" cy="6387262"/>
          </a:xfrm>
          <a:custGeom>
            <a:avLst/>
            <a:gdLst/>
            <a:ahLst/>
            <a:cxnLst/>
            <a:rect r="r" b="b" t="t" l="l"/>
            <a:pathLst>
              <a:path h="6387262" w="7170807">
                <a:moveTo>
                  <a:pt x="0" y="0"/>
                </a:moveTo>
                <a:lnTo>
                  <a:pt x="7170808" y="0"/>
                </a:lnTo>
                <a:lnTo>
                  <a:pt x="7170808" y="6387262"/>
                </a:lnTo>
                <a:lnTo>
                  <a:pt x="0" y="63872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967" t="-16638" r="0" b="-569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6846" y="652188"/>
            <a:ext cx="4233872" cy="982960"/>
            <a:chOff x="0" y="0"/>
            <a:chExt cx="1022911" cy="23748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22911" cy="237485"/>
            </a:xfrm>
            <a:custGeom>
              <a:avLst/>
              <a:gdLst/>
              <a:ahLst/>
              <a:cxnLst/>
              <a:rect r="r" b="b" t="t" l="l"/>
              <a:pathLst>
                <a:path h="237485" w="1022911">
                  <a:moveTo>
                    <a:pt x="25600" y="0"/>
                  </a:moveTo>
                  <a:lnTo>
                    <a:pt x="997311" y="0"/>
                  </a:lnTo>
                  <a:cubicBezTo>
                    <a:pt x="1004100" y="0"/>
                    <a:pt x="1010612" y="2697"/>
                    <a:pt x="1015413" y="7498"/>
                  </a:cubicBezTo>
                  <a:cubicBezTo>
                    <a:pt x="1020214" y="12299"/>
                    <a:pt x="1022911" y="18810"/>
                    <a:pt x="1022911" y="25600"/>
                  </a:cubicBezTo>
                  <a:lnTo>
                    <a:pt x="1022911" y="211885"/>
                  </a:lnTo>
                  <a:cubicBezTo>
                    <a:pt x="1022911" y="218674"/>
                    <a:pt x="1020214" y="225186"/>
                    <a:pt x="1015413" y="229987"/>
                  </a:cubicBezTo>
                  <a:cubicBezTo>
                    <a:pt x="1010612" y="234788"/>
                    <a:pt x="1004100" y="237485"/>
                    <a:pt x="997311" y="237485"/>
                  </a:cubicBezTo>
                  <a:lnTo>
                    <a:pt x="25600" y="237485"/>
                  </a:lnTo>
                  <a:cubicBezTo>
                    <a:pt x="18810" y="237485"/>
                    <a:pt x="12299" y="234788"/>
                    <a:pt x="7498" y="229987"/>
                  </a:cubicBezTo>
                  <a:cubicBezTo>
                    <a:pt x="2697" y="225186"/>
                    <a:pt x="0" y="218674"/>
                    <a:pt x="0" y="211885"/>
                  </a:cubicBezTo>
                  <a:lnTo>
                    <a:pt x="0" y="25600"/>
                  </a:lnTo>
                  <a:cubicBezTo>
                    <a:pt x="0" y="18810"/>
                    <a:pt x="2697" y="12299"/>
                    <a:pt x="7498" y="7498"/>
                  </a:cubicBezTo>
                  <a:cubicBezTo>
                    <a:pt x="12299" y="2697"/>
                    <a:pt x="18810" y="0"/>
                    <a:pt x="25600" y="0"/>
                  </a:cubicBezTo>
                  <a:close/>
                </a:path>
              </a:pathLst>
            </a:custGeom>
            <a:solidFill>
              <a:srgbClr val="9015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022911" cy="2755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47675" y="1445976"/>
            <a:ext cx="378343" cy="378343"/>
          </a:xfrm>
          <a:custGeom>
            <a:avLst/>
            <a:gdLst/>
            <a:ahLst/>
            <a:cxnLst/>
            <a:rect r="r" b="b" t="t" l="l"/>
            <a:pathLst>
              <a:path h="378343" w="378343">
                <a:moveTo>
                  <a:pt x="0" y="0"/>
                </a:moveTo>
                <a:lnTo>
                  <a:pt x="378343" y="0"/>
                </a:lnTo>
                <a:lnTo>
                  <a:pt x="378343" y="378343"/>
                </a:lnTo>
                <a:lnTo>
                  <a:pt x="0" y="37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506803">
            <a:off x="-255860" y="887140"/>
            <a:ext cx="9541421" cy="9541421"/>
          </a:xfrm>
          <a:custGeom>
            <a:avLst/>
            <a:gdLst/>
            <a:ahLst/>
            <a:cxnLst/>
            <a:rect r="r" b="b" t="t" l="l"/>
            <a:pathLst>
              <a:path h="9541421" w="9541421">
                <a:moveTo>
                  <a:pt x="287588" y="9541420"/>
                </a:moveTo>
                <a:lnTo>
                  <a:pt x="0" y="287588"/>
                </a:lnTo>
                <a:lnTo>
                  <a:pt x="9253832" y="0"/>
                </a:lnTo>
                <a:lnTo>
                  <a:pt x="9541420" y="9253832"/>
                </a:lnTo>
                <a:lnTo>
                  <a:pt x="287588" y="9541420"/>
                </a:lnTo>
                <a:close/>
              </a:path>
            </a:pathLst>
          </a:custGeom>
          <a:blipFill>
            <a:blip r:embed="rId6">
              <a:alphaModFix amt="6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3006891" y="3372735"/>
            <a:ext cx="4835773" cy="6914265"/>
          </a:xfrm>
          <a:custGeom>
            <a:avLst/>
            <a:gdLst/>
            <a:ahLst/>
            <a:cxnLst/>
            <a:rect r="r" b="b" t="t" l="l"/>
            <a:pathLst>
              <a:path h="6914265" w="4835773">
                <a:moveTo>
                  <a:pt x="4835773" y="0"/>
                </a:moveTo>
                <a:lnTo>
                  <a:pt x="0" y="0"/>
                </a:lnTo>
                <a:lnTo>
                  <a:pt x="0" y="6914265"/>
                </a:lnTo>
                <a:lnTo>
                  <a:pt x="4835773" y="6914265"/>
                </a:lnTo>
                <a:lnTo>
                  <a:pt x="4835773" y="0"/>
                </a:lnTo>
                <a:close/>
              </a:path>
            </a:pathLst>
          </a:custGeom>
          <a:blipFill>
            <a:blip r:embed="rId8">
              <a:alphaModFix amt="50000"/>
            </a:blip>
            <a:stretch>
              <a:fillRect l="-1555" t="0" r="-157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518527" y="0"/>
            <a:ext cx="3769473" cy="652188"/>
            <a:chOff x="0" y="0"/>
            <a:chExt cx="992783" cy="1717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2783" cy="171770"/>
            </a:xfrm>
            <a:custGeom>
              <a:avLst/>
              <a:gdLst/>
              <a:ahLst/>
              <a:cxnLst/>
              <a:rect r="r" b="b" t="t" l="l"/>
              <a:pathLst>
                <a:path h="171770" w="992783">
                  <a:moveTo>
                    <a:pt x="0" y="0"/>
                  </a:moveTo>
                  <a:lnTo>
                    <a:pt x="992783" y="0"/>
                  </a:lnTo>
                  <a:lnTo>
                    <a:pt x="992783" y="171770"/>
                  </a:lnTo>
                  <a:lnTo>
                    <a:pt x="0" y="171770"/>
                  </a:lnTo>
                  <a:close/>
                </a:path>
              </a:pathLst>
            </a:custGeom>
            <a:gradFill rotWithShape="true">
              <a:gsLst>
                <a:gs pos="0">
                  <a:srgbClr val="9015DB">
                    <a:alpha val="100000"/>
                  </a:srgbClr>
                </a:gs>
                <a:gs pos="100000">
                  <a:srgbClr val="2F0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992783" cy="2098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24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63821" y="3291318"/>
            <a:ext cx="7402462" cy="703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86"/>
              </a:lnSpc>
            </a:pPr>
          </a:p>
          <a:p>
            <a:pPr algn="l" marL="954103" indent="-477051" lvl="1">
              <a:lnSpc>
                <a:spcPts val="6186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</a:t>
            </a:r>
          </a:p>
          <a:p>
            <a:pPr algn="l" marL="954103" indent="-477051" lvl="1">
              <a:lnSpc>
                <a:spcPts val="6186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</a:t>
            </a:r>
          </a:p>
          <a:p>
            <a:pPr algn="l" marL="954103" indent="-477051" lvl="1">
              <a:lnSpc>
                <a:spcPts val="6186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Pooling</a:t>
            </a:r>
          </a:p>
          <a:p>
            <a:pPr algn="l" marL="954103" indent="-477051" lvl="1">
              <a:lnSpc>
                <a:spcPts val="6186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</a:t>
            </a:r>
          </a:p>
          <a:p>
            <a:pPr algn="l" marL="954103" indent="-477051" lvl="1">
              <a:lnSpc>
                <a:spcPts val="6186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</a:p>
          <a:p>
            <a:pPr algn="l" marL="954103" indent="-477051" lvl="1">
              <a:lnSpc>
                <a:spcPts val="6186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filters/Depth </a:t>
            </a:r>
          </a:p>
          <a:p>
            <a:pPr algn="l" marL="954103" indent="-477051" lvl="1">
              <a:lnSpc>
                <a:spcPts val="6186"/>
              </a:lnSpc>
              <a:buFont typeface="Arial"/>
              <a:buChar char="•"/>
            </a:pPr>
            <a:r>
              <a:rPr lang="en-US" sz="441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Receptive Field</a:t>
            </a:r>
          </a:p>
          <a:p>
            <a:pPr algn="l">
              <a:lnSpc>
                <a:spcPts val="5986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24410" y="593747"/>
            <a:ext cx="305874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Outline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63821" y="2034018"/>
            <a:ext cx="14588063" cy="84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4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Convolutional Neural Networks (CNN)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220335"/>
            <a:ext cx="14588063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8" indent="-431799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Architecture of CNN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02214" y="2965407"/>
            <a:ext cx="12585786" cy="62928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TextBox 4" id="4"/>
          <p:cNvSpPr txBox="true"/>
          <p:nvPr/>
        </p:nvSpPr>
        <p:spPr>
          <a:xfrm rot="0">
            <a:off x="1281034" y="609876"/>
            <a:ext cx="1499296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EBF5FE"/>
                </a:solidFill>
                <a:latin typeface="Arial Bold"/>
                <a:ea typeface="Arial Bold"/>
                <a:cs typeface="Arial Bold"/>
                <a:sym typeface="Arial Bold"/>
              </a:rPr>
              <a:t> Images in Computers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7854" y="4117024"/>
            <a:ext cx="4974360" cy="2730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pc="-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Understanding image </a:t>
            </a:r>
            <a:r>
              <a:rPr lang="en-US" sz="5000" spc="-80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channels</a:t>
            </a:r>
            <a:r>
              <a:rPr lang="en-US" sz="5000" spc="-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(RGB)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9656" y="4018204"/>
            <a:ext cx="10719644" cy="5935482"/>
          </a:xfrm>
          <a:custGeom>
            <a:avLst/>
            <a:gdLst/>
            <a:ahLst/>
            <a:cxnLst/>
            <a:rect r="r" b="b" t="t" l="l"/>
            <a:pathLst>
              <a:path h="5935482" w="10719644">
                <a:moveTo>
                  <a:pt x="0" y="0"/>
                </a:moveTo>
                <a:lnTo>
                  <a:pt x="10719644" y="0"/>
                </a:lnTo>
                <a:lnTo>
                  <a:pt x="10719644" y="5935482"/>
                </a:lnTo>
                <a:lnTo>
                  <a:pt x="0" y="59354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6" r="0" b="-26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6256" y="640791"/>
            <a:ext cx="14992964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EBF5FE"/>
                </a:solidFill>
                <a:latin typeface="Arial Bold"/>
                <a:ea typeface="Arial Bold"/>
                <a:cs typeface="Arial Bold"/>
                <a:sym typeface="Arial Bold"/>
              </a:rPr>
              <a:t>Features for Images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1488" y="2389735"/>
            <a:ext cx="13046989" cy="1363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are full of important parts called </a:t>
            </a:r>
            <a:r>
              <a:rPr lang="en-US" sz="36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features</a:t>
            </a: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algn="l" marL="798829" indent="-399415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can be </a:t>
            </a:r>
            <a:r>
              <a:rPr lang="en-US" sz="3699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edges, textures, shapes, or even faces</a:t>
            </a:r>
            <a:r>
              <a:rPr lang="en-US" sz="3699">
                <a:solidFill>
                  <a:srgbClr val="9015DB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2461" t="0" r="2461" b="0"/>
          <a:stretch>
            <a:fillRect/>
          </a:stretch>
        </p:blipFill>
        <p:spPr>
          <a:xfrm flipH="false" flipV="false" rot="0">
            <a:off x="2727313" y="2167382"/>
            <a:ext cx="13115669" cy="781699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86364" y="618195"/>
            <a:ext cx="10812203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How CNN Work on Image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7" t="0" r="-807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5346" t="0" r="14554" b="9226"/>
          <a:stretch>
            <a:fillRect/>
          </a:stretch>
        </p:blipFill>
        <p:spPr>
          <a:xfrm flipH="false" flipV="false" rot="0">
            <a:off x="7771298" y="2201782"/>
            <a:ext cx="10516702" cy="766031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2585" y="3344254"/>
            <a:ext cx="7128713" cy="2879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4"/>
              </a:lnSpc>
            </a:pPr>
            <a:r>
              <a:rPr lang="en-US" sz="400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Convolution is like a special way of looking at data. It's a mathematical operation that brings out </a:t>
            </a:r>
            <a:r>
              <a:rPr lang="en-US" sz="4003">
                <a:solidFill>
                  <a:srgbClr val="9015DB"/>
                </a:solidFill>
                <a:latin typeface="Arial Bold"/>
                <a:ea typeface="Arial Bold"/>
                <a:cs typeface="Arial Bold"/>
                <a:sym typeface="Arial Bold"/>
              </a:rPr>
              <a:t>patterns</a:t>
            </a:r>
            <a:r>
              <a:rPr lang="en-US" sz="400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60667" y="612629"/>
            <a:ext cx="4074170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Convolution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DAGIAF1Q-ZM</dc:identifier>
  <dcterms:modified xsi:type="dcterms:W3CDTF">2011-08-01T06:04:30Z</dcterms:modified>
  <cp:revision>1</cp:revision>
  <dc:title>Lec 28</dc:title>
</cp:coreProperties>
</file>